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handoutMasterIdLst>
    <p:handoutMasterId r:id="rId72"/>
  </p:handoutMasterIdLst>
  <p:sldIdLst>
    <p:sldId id="273" r:id="rId2"/>
    <p:sldId id="283" r:id="rId3"/>
    <p:sldId id="307" r:id="rId4"/>
    <p:sldId id="456" r:id="rId5"/>
    <p:sldId id="684" r:id="rId6"/>
    <p:sldId id="309" r:id="rId7"/>
    <p:sldId id="582" r:id="rId8"/>
    <p:sldId id="361" r:id="rId9"/>
    <p:sldId id="596" r:id="rId10"/>
    <p:sldId id="310" r:id="rId11"/>
    <p:sldId id="322" r:id="rId12"/>
    <p:sldId id="399" r:id="rId13"/>
    <p:sldId id="327" r:id="rId14"/>
    <p:sldId id="338" r:id="rId15"/>
    <p:sldId id="337" r:id="rId16"/>
    <p:sldId id="370" r:id="rId17"/>
    <p:sldId id="380" r:id="rId18"/>
    <p:sldId id="617" r:id="rId19"/>
    <p:sldId id="618" r:id="rId20"/>
    <p:sldId id="619" r:id="rId21"/>
    <p:sldId id="620" r:id="rId22"/>
    <p:sldId id="685" r:id="rId23"/>
    <p:sldId id="668" r:id="rId24"/>
    <p:sldId id="365" r:id="rId25"/>
    <p:sldId id="687" r:id="rId26"/>
    <p:sldId id="437" r:id="rId27"/>
    <p:sldId id="436" r:id="rId28"/>
    <p:sldId id="406" r:id="rId29"/>
    <p:sldId id="409" r:id="rId30"/>
    <p:sldId id="410" r:id="rId31"/>
    <p:sldId id="408" r:id="rId32"/>
    <p:sldId id="412" r:id="rId33"/>
    <p:sldId id="413" r:id="rId34"/>
    <p:sldId id="414" r:id="rId35"/>
    <p:sldId id="416" r:id="rId36"/>
    <p:sldId id="677" r:id="rId37"/>
    <p:sldId id="623" r:id="rId38"/>
    <p:sldId id="678" r:id="rId39"/>
    <p:sldId id="607" r:id="rId40"/>
    <p:sldId id="627" r:id="rId41"/>
    <p:sldId id="628" r:id="rId42"/>
    <p:sldId id="629" r:id="rId43"/>
    <p:sldId id="419" r:id="rId44"/>
    <p:sldId id="560" r:id="rId45"/>
    <p:sldId id="557" r:id="rId46"/>
    <p:sldId id="558" r:id="rId47"/>
    <p:sldId id="423" r:id="rId48"/>
    <p:sldId id="424" r:id="rId49"/>
    <p:sldId id="457" r:id="rId50"/>
    <p:sldId id="459" r:id="rId51"/>
    <p:sldId id="680" r:id="rId52"/>
    <p:sldId id="679" r:id="rId53"/>
    <p:sldId id="398" r:id="rId54"/>
    <p:sldId id="686" r:id="rId55"/>
    <p:sldId id="672" r:id="rId56"/>
    <p:sldId id="675" r:id="rId57"/>
    <p:sldId id="271" r:id="rId58"/>
    <p:sldId id="691" r:id="rId59"/>
    <p:sldId id="486" r:id="rId60"/>
    <p:sldId id="609" r:id="rId61"/>
    <p:sldId id="488" r:id="rId62"/>
    <p:sldId id="692" r:id="rId63"/>
    <p:sldId id="676" r:id="rId64"/>
    <p:sldId id="673" r:id="rId65"/>
    <p:sldId id="674" r:id="rId66"/>
    <p:sldId id="471" r:id="rId67"/>
    <p:sldId id="281" r:id="rId68"/>
    <p:sldId id="577" r:id="rId69"/>
    <p:sldId id="573" r:id="rId7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2970FF"/>
    <a:srgbClr val="382D23"/>
    <a:srgbClr val="00FF00"/>
    <a:srgbClr val="FFFF00"/>
    <a:srgbClr val="4A3E2F"/>
    <a:srgbClr val="382F2D"/>
    <a:srgbClr val="261915"/>
    <a:srgbClr val="474740"/>
    <a:srgbClr val="C8E6FF"/>
    <a:srgbClr val="E6E6F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04" autoAdjust="0"/>
    <p:restoredTop sz="94646" autoAdjust="0"/>
  </p:normalViewPr>
  <p:slideViewPr>
    <p:cSldViewPr>
      <p:cViewPr>
        <p:scale>
          <a:sx n="110" d="100"/>
          <a:sy n="110" d="100"/>
        </p:scale>
        <p:origin x="0" y="630"/>
      </p:cViewPr>
      <p:guideLst>
        <p:guide orient="horz" pos="999"/>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90" d="100"/>
          <a:sy n="90" d="100"/>
        </p:scale>
        <p:origin x="-1860" y="954"/>
      </p:cViewPr>
      <p:guideLst>
        <p:guide orient="horz" pos="2880"/>
        <p:guide pos="2160"/>
      </p:guideLst>
    </p:cSldViewPr>
  </p:notesViewPr>
  <p:gridSpacing cx="39327138" cy="3932713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25280EDD-F55E-47E2-B1BB-6F8841BC5393}" type="datetimeFigureOut">
              <a:rPr lang="en-US"/>
              <a:pPr>
                <a:defRPr/>
              </a:pPr>
              <a:t>8/22/2008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r>
              <a:rPr lang="en-US"/>
              <a:t>Real-Time, All-Frequency Shadows in Dynamic Scenes</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375CEC0C-D339-4728-A19B-682BBFEA7783}" type="slidenum">
              <a:rPr lang="en-US"/>
              <a:pPr>
                <a:defRPr/>
              </a:pPr>
              <a:t>‹#›</a:t>
            </a:fld>
            <a:endParaRPr lang="en-US"/>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r>
              <a:rPr lang="en-US"/>
              <a:t>Real-Time, All-Frequency Shadows in Dynamic Scenes</a:t>
            </a:r>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5435F93-526C-42D0-B279-E38456E844CB}" type="slidenum">
              <a:rPr lang="en-US"/>
              <a:pPr>
                <a:defRPr/>
              </a:pPr>
              <a:t>‹#›</a:t>
            </a:fld>
            <a:endParaRPr lang="en-US"/>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ChangeArrowheads="1" noTextEdit="1"/>
          </p:cNvSpPr>
          <p:nvPr>
            <p:ph type="sldImg"/>
          </p:nvPr>
        </p:nvSpPr>
        <p:spPr>
          <a:ln/>
        </p:spPr>
      </p:sp>
      <p:sp>
        <p:nvSpPr>
          <p:cNvPr id="8194" name="Rectangle 3"/>
          <p:cNvSpPr>
            <a:spLocks noGrp="1" noChangeArrowheads="1"/>
          </p:cNvSpPr>
          <p:nvPr>
            <p:ph type="body" idx="1"/>
          </p:nvPr>
        </p:nvSpPr>
        <p:spPr>
          <a:noFill/>
          <a:ln/>
        </p:spPr>
        <p:txBody>
          <a:bodyPr/>
          <a:lstStyle/>
          <a:p>
            <a:r>
              <a:rPr lang="en-GB" dirty="0" smtClean="0"/>
              <a:t>Good morning. My name is Tom </a:t>
            </a:r>
            <a:r>
              <a:rPr lang="en-GB" dirty="0" err="1" smtClean="0"/>
              <a:t>Mertens</a:t>
            </a:r>
            <a:r>
              <a:rPr lang="en-GB" dirty="0" smtClean="0"/>
              <a:t>, and I am going to present our work on real-time, all-frequency shadows for dynamic scenes</a:t>
            </a:r>
          </a:p>
          <a:p>
            <a:endParaRPr lang="en-GB"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a:ln/>
        </p:spPr>
      </p:sp>
      <p:sp>
        <p:nvSpPr>
          <p:cNvPr id="22530" name="Notes Placeholder 2"/>
          <p:cNvSpPr>
            <a:spLocks noGrp="1"/>
          </p:cNvSpPr>
          <p:nvPr>
            <p:ph type="body" idx="1"/>
          </p:nvPr>
        </p:nvSpPr>
        <p:spPr>
          <a:noFill/>
          <a:ln/>
        </p:spPr>
        <p:txBody>
          <a:bodyPr/>
          <a:lstStyle/>
          <a:p>
            <a:r>
              <a:rPr lang="en-US" dirty="0" smtClean="0"/>
              <a:t>In this work we build on the well-know shadow mapping technique, because it is less dependent on scene complexity compared to geometry-based methods.</a:t>
            </a:r>
          </a:p>
          <a:p>
            <a:endParaRPr lang="en-US" dirty="0" smtClean="0"/>
          </a:p>
          <a:p>
            <a:r>
              <a:rPr lang="en-US" dirty="0" smtClean="0"/>
              <a:t>Let’s see how it works.</a:t>
            </a:r>
          </a:p>
        </p:txBody>
      </p:sp>
      <p:sp>
        <p:nvSpPr>
          <p:cNvPr id="22531" name="Footer Placeholder 3"/>
          <p:cNvSpPr>
            <a:spLocks noGrp="1"/>
          </p:cNvSpPr>
          <p:nvPr>
            <p:ph type="ftr" sz="quarter" idx="4"/>
          </p:nvPr>
        </p:nvSpPr>
        <p:spPr>
          <a:noFill/>
        </p:spPr>
        <p:txBody>
          <a:bodyPr/>
          <a:lstStyle/>
          <a:p>
            <a:r>
              <a:rPr lang="en-US" smtClean="0"/>
              <a:t>Real-Time, All-Frequency Shadows in Dynamic Scenes</a:t>
            </a:r>
          </a:p>
        </p:txBody>
      </p:sp>
      <p:sp>
        <p:nvSpPr>
          <p:cNvPr id="22532" name="Slide Number Placeholder 4"/>
          <p:cNvSpPr>
            <a:spLocks noGrp="1"/>
          </p:cNvSpPr>
          <p:nvPr>
            <p:ph type="sldNum" sz="quarter" idx="5"/>
          </p:nvPr>
        </p:nvSpPr>
        <p:spPr>
          <a:noFill/>
        </p:spPr>
        <p:txBody>
          <a:bodyPr/>
          <a:lstStyle/>
          <a:p>
            <a:fld id="{5195FE9B-91FB-4338-82AF-4F8D20C7332B}"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p:spPr>
        <p:txBody>
          <a:bodyPr/>
          <a:lstStyle/>
          <a:p>
            <a:r>
              <a:rPr lang="en-US" dirty="0" smtClean="0"/>
              <a:t>Here we have a simple scene consisting of a blocker and a receiver. </a:t>
            </a:r>
          </a:p>
        </p:txBody>
      </p:sp>
      <p:sp>
        <p:nvSpPr>
          <p:cNvPr id="24579" name="Footer Placeholder 3"/>
          <p:cNvSpPr>
            <a:spLocks noGrp="1"/>
          </p:cNvSpPr>
          <p:nvPr>
            <p:ph type="ftr" sz="quarter" idx="4"/>
          </p:nvPr>
        </p:nvSpPr>
        <p:spPr>
          <a:noFill/>
        </p:spPr>
        <p:txBody>
          <a:bodyPr/>
          <a:lstStyle/>
          <a:p>
            <a:r>
              <a:rPr lang="en-US" smtClean="0"/>
              <a:t>Real-Time, All-Frequency Shadows in Dynamic Scenes</a:t>
            </a:r>
          </a:p>
        </p:txBody>
      </p:sp>
      <p:sp>
        <p:nvSpPr>
          <p:cNvPr id="24580" name="Slide Number Placeholder 4"/>
          <p:cNvSpPr>
            <a:spLocks noGrp="1"/>
          </p:cNvSpPr>
          <p:nvPr>
            <p:ph type="sldNum" sz="quarter" idx="5"/>
          </p:nvPr>
        </p:nvSpPr>
        <p:spPr>
          <a:noFill/>
        </p:spPr>
        <p:txBody>
          <a:bodyPr/>
          <a:lstStyle/>
          <a:p>
            <a:fld id="{CF6F557D-9948-4154-801D-23F9DC2A5581}"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a:ln/>
        </p:spPr>
      </p:sp>
      <p:sp>
        <p:nvSpPr>
          <p:cNvPr id="26626" name="Notes Placeholder 2"/>
          <p:cNvSpPr>
            <a:spLocks noGrp="1"/>
          </p:cNvSpPr>
          <p:nvPr>
            <p:ph type="body" idx="1"/>
          </p:nvPr>
        </p:nvSpPr>
        <p:spPr>
          <a:noFill/>
          <a:ln/>
        </p:spPr>
        <p:txBody>
          <a:bodyPr/>
          <a:lstStyle/>
          <a:p>
            <a:r>
              <a:rPr lang="en-US" dirty="0" smtClean="0"/>
              <a:t>A shadow map is basically a depth map rendered from the light source’s view point. The geometry is shaded in gray scale and corresponds to depth, as shown on the right.</a:t>
            </a:r>
          </a:p>
        </p:txBody>
      </p:sp>
      <p:sp>
        <p:nvSpPr>
          <p:cNvPr id="26627" name="Footer Placeholder 3"/>
          <p:cNvSpPr>
            <a:spLocks noGrp="1"/>
          </p:cNvSpPr>
          <p:nvPr>
            <p:ph type="ftr" sz="quarter" idx="4"/>
          </p:nvPr>
        </p:nvSpPr>
        <p:spPr>
          <a:noFill/>
        </p:spPr>
        <p:txBody>
          <a:bodyPr/>
          <a:lstStyle/>
          <a:p>
            <a:r>
              <a:rPr lang="en-US" smtClean="0"/>
              <a:t>Real-Time, All-Frequency Shadows in Dynamic Scenes</a:t>
            </a:r>
          </a:p>
        </p:txBody>
      </p:sp>
      <p:sp>
        <p:nvSpPr>
          <p:cNvPr id="26628" name="Slide Number Placeholder 4"/>
          <p:cNvSpPr>
            <a:spLocks noGrp="1"/>
          </p:cNvSpPr>
          <p:nvPr>
            <p:ph type="sldNum" sz="quarter" idx="5"/>
          </p:nvPr>
        </p:nvSpPr>
        <p:spPr>
          <a:noFill/>
        </p:spPr>
        <p:txBody>
          <a:bodyPr/>
          <a:lstStyle/>
          <a:p>
            <a:fld id="{56ED51AF-5AF5-46C0-ABED-9D3661EBCB6B}"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28674" name="Notes Placeholder 2"/>
          <p:cNvSpPr>
            <a:spLocks noGrp="1"/>
          </p:cNvSpPr>
          <p:nvPr>
            <p:ph type="body" idx="1"/>
          </p:nvPr>
        </p:nvSpPr>
        <p:spPr>
          <a:noFill/>
          <a:ln/>
        </p:spPr>
        <p:txBody>
          <a:bodyPr/>
          <a:lstStyle/>
          <a:p>
            <a:r>
              <a:rPr lang="en-US" dirty="0" smtClean="0"/>
              <a:t>When displaying the scene, we can classify each scene point as either being lit or shadowed by looking up the corresponding value in the shadow map. </a:t>
            </a:r>
          </a:p>
          <a:p>
            <a:endParaRPr lang="en-US" dirty="0" smtClean="0"/>
          </a:p>
          <a:p>
            <a:r>
              <a:rPr lang="en-US" dirty="0" smtClean="0"/>
              <a:t>If the shadow map stores a depth equal to the distance to the light source, we know it is lit.</a:t>
            </a:r>
          </a:p>
        </p:txBody>
      </p:sp>
      <p:sp>
        <p:nvSpPr>
          <p:cNvPr id="28675" name="Footer Placeholder 3"/>
          <p:cNvSpPr>
            <a:spLocks noGrp="1"/>
          </p:cNvSpPr>
          <p:nvPr>
            <p:ph type="ftr" sz="quarter" idx="4"/>
          </p:nvPr>
        </p:nvSpPr>
        <p:spPr>
          <a:noFill/>
        </p:spPr>
        <p:txBody>
          <a:bodyPr/>
          <a:lstStyle/>
          <a:p>
            <a:r>
              <a:rPr lang="en-US" smtClean="0"/>
              <a:t>Real-Time, All-Frequency Shadows in Dynamic Scenes</a:t>
            </a:r>
          </a:p>
        </p:txBody>
      </p:sp>
      <p:sp>
        <p:nvSpPr>
          <p:cNvPr id="28676" name="Slide Number Placeholder 4"/>
          <p:cNvSpPr>
            <a:spLocks noGrp="1"/>
          </p:cNvSpPr>
          <p:nvPr>
            <p:ph type="sldNum" sz="quarter" idx="5"/>
          </p:nvPr>
        </p:nvSpPr>
        <p:spPr>
          <a:noFill/>
        </p:spPr>
        <p:txBody>
          <a:bodyPr/>
          <a:lstStyle/>
          <a:p>
            <a:fld id="{0C51E61E-335F-4CEF-8A71-8A1E93686116}" type="slidenum">
              <a:rPr lang="en-US" smtClean="0"/>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r>
              <a:rPr lang="en-US" dirty="0" smtClean="0"/>
              <a:t>If the distance is larger than what’s stored in the shadow map, we know that location is in shadow.</a:t>
            </a:r>
          </a:p>
        </p:txBody>
      </p:sp>
      <p:sp>
        <p:nvSpPr>
          <p:cNvPr id="30723" name="Footer Placeholder 3"/>
          <p:cNvSpPr>
            <a:spLocks noGrp="1"/>
          </p:cNvSpPr>
          <p:nvPr>
            <p:ph type="ftr" sz="quarter" idx="4"/>
          </p:nvPr>
        </p:nvSpPr>
        <p:spPr>
          <a:noFill/>
        </p:spPr>
        <p:txBody>
          <a:bodyPr/>
          <a:lstStyle/>
          <a:p>
            <a:r>
              <a:rPr lang="en-US" smtClean="0"/>
              <a:t>Real-Time, All-Frequency Shadows in Dynamic Scenes</a:t>
            </a:r>
          </a:p>
        </p:txBody>
      </p:sp>
      <p:sp>
        <p:nvSpPr>
          <p:cNvPr id="30724" name="Slide Number Placeholder 4"/>
          <p:cNvSpPr>
            <a:spLocks noGrp="1"/>
          </p:cNvSpPr>
          <p:nvPr>
            <p:ph type="sldNum" sz="quarter" idx="5"/>
          </p:nvPr>
        </p:nvSpPr>
        <p:spPr>
          <a:noFill/>
        </p:spPr>
        <p:txBody>
          <a:bodyPr/>
          <a:lstStyle/>
          <a:p>
            <a:fld id="{8597C03F-B2F4-4041-9B7A-8AE447CEA758}"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r>
              <a:rPr lang="en-US" dirty="0" smtClean="0"/>
              <a:t>As I mentioned before, shadow mapping suffers from aliasing artifacts, because it uses a discrete representation of the scene.</a:t>
            </a:r>
          </a:p>
        </p:txBody>
      </p:sp>
      <p:sp>
        <p:nvSpPr>
          <p:cNvPr id="32771" name="Footer Placeholder 3"/>
          <p:cNvSpPr>
            <a:spLocks noGrp="1"/>
          </p:cNvSpPr>
          <p:nvPr>
            <p:ph type="ftr" sz="quarter" idx="4"/>
          </p:nvPr>
        </p:nvSpPr>
        <p:spPr>
          <a:noFill/>
        </p:spPr>
        <p:txBody>
          <a:bodyPr/>
          <a:lstStyle/>
          <a:p>
            <a:r>
              <a:rPr lang="en-US" smtClean="0"/>
              <a:t>Real-Time, All-Frequency Shadows in Dynamic Scenes</a:t>
            </a:r>
          </a:p>
        </p:txBody>
      </p:sp>
      <p:sp>
        <p:nvSpPr>
          <p:cNvPr id="32772" name="Slide Number Placeholder 4"/>
          <p:cNvSpPr>
            <a:spLocks noGrp="1"/>
          </p:cNvSpPr>
          <p:nvPr>
            <p:ph type="sldNum" sz="quarter" idx="5"/>
          </p:nvPr>
        </p:nvSpPr>
        <p:spPr>
          <a:noFill/>
        </p:spPr>
        <p:txBody>
          <a:bodyPr/>
          <a:lstStyle/>
          <a:p>
            <a:fld id="{DC5E6C51-8FA1-491A-9D22-19312B4F729B}"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4818" name="Notes Placeholder 2"/>
          <p:cNvSpPr>
            <a:spLocks noGrp="1"/>
          </p:cNvSpPr>
          <p:nvPr>
            <p:ph type="body" idx="1"/>
          </p:nvPr>
        </p:nvSpPr>
        <p:spPr>
          <a:noFill/>
          <a:ln/>
        </p:spPr>
        <p:txBody>
          <a:bodyPr/>
          <a:lstStyle/>
          <a:p>
            <a:r>
              <a:rPr lang="en-US" dirty="0" smtClean="0"/>
              <a:t>Much like regular texture mapping, we can apply a filter to reduce this problem. Here we apply a simple averaging filter over 3 pixels.</a:t>
            </a:r>
          </a:p>
          <a:p>
            <a:endParaRPr lang="en-US" dirty="0" smtClean="0"/>
          </a:p>
        </p:txBody>
      </p:sp>
      <p:sp>
        <p:nvSpPr>
          <p:cNvPr id="34819" name="Footer Placeholder 3"/>
          <p:cNvSpPr>
            <a:spLocks noGrp="1"/>
          </p:cNvSpPr>
          <p:nvPr>
            <p:ph type="ftr" sz="quarter" idx="4"/>
          </p:nvPr>
        </p:nvSpPr>
        <p:spPr>
          <a:noFill/>
        </p:spPr>
        <p:txBody>
          <a:bodyPr/>
          <a:lstStyle/>
          <a:p>
            <a:r>
              <a:rPr lang="en-US" smtClean="0"/>
              <a:t>Real-Time, All-Frequency Shadows in Dynamic Scenes</a:t>
            </a:r>
          </a:p>
        </p:txBody>
      </p:sp>
      <p:sp>
        <p:nvSpPr>
          <p:cNvPr id="34820" name="Slide Number Placeholder 4"/>
          <p:cNvSpPr>
            <a:spLocks noGrp="1"/>
          </p:cNvSpPr>
          <p:nvPr>
            <p:ph type="sldNum" sz="quarter" idx="5"/>
          </p:nvPr>
        </p:nvSpPr>
        <p:spPr>
          <a:noFill/>
        </p:spPr>
        <p:txBody>
          <a:bodyPr/>
          <a:lstStyle/>
          <a:p>
            <a:fld id="{688E7C21-4B6D-4622-A6F9-DF4205E460D4}"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r>
              <a:rPr lang="en-US" dirty="0" smtClean="0"/>
              <a:t>The tricky part is to carry out the filtering step after the comparison has taken place. </a:t>
            </a:r>
          </a:p>
          <a:p>
            <a:endParaRPr lang="en-US" dirty="0" smtClean="0"/>
          </a:p>
          <a:p>
            <a:r>
              <a:rPr lang="en-US" dirty="0" smtClean="0"/>
              <a:t>This observation lies at the basis of percentage closer filtering, introduced by Reeves and colleagues.</a:t>
            </a:r>
          </a:p>
          <a:p>
            <a:endParaRPr lang="en-US" dirty="0" smtClean="0"/>
          </a:p>
          <a:p>
            <a:r>
              <a:rPr lang="en-US" dirty="0" smtClean="0"/>
              <a:t>Because the comparison comes first, regular texture filtering methods cannot be directly applied here. </a:t>
            </a:r>
          </a:p>
          <a:p>
            <a:endParaRPr lang="en-US" dirty="0" smtClean="0"/>
          </a:p>
          <a:p>
            <a:r>
              <a:rPr lang="en-US" dirty="0" smtClean="0"/>
              <a:t>We will employ an efficient filtering technique to avoid this problem.</a:t>
            </a:r>
          </a:p>
          <a:p>
            <a:endParaRPr lang="en-US" dirty="0" smtClean="0"/>
          </a:p>
          <a:p>
            <a:endParaRPr lang="en-US" dirty="0" smtClean="0"/>
          </a:p>
        </p:txBody>
      </p:sp>
      <p:sp>
        <p:nvSpPr>
          <p:cNvPr id="36867" name="Footer Placeholder 3"/>
          <p:cNvSpPr>
            <a:spLocks noGrp="1"/>
          </p:cNvSpPr>
          <p:nvPr>
            <p:ph type="ftr" sz="quarter" idx="4"/>
          </p:nvPr>
        </p:nvSpPr>
        <p:spPr>
          <a:noFill/>
        </p:spPr>
        <p:txBody>
          <a:bodyPr/>
          <a:lstStyle/>
          <a:p>
            <a:r>
              <a:rPr lang="en-US" smtClean="0"/>
              <a:t>Real-Time, All-Frequency Shadows in Dynamic Scenes</a:t>
            </a:r>
          </a:p>
        </p:txBody>
      </p:sp>
      <p:sp>
        <p:nvSpPr>
          <p:cNvPr id="36868" name="Slide Number Placeholder 4"/>
          <p:cNvSpPr>
            <a:spLocks noGrp="1"/>
          </p:cNvSpPr>
          <p:nvPr>
            <p:ph type="sldNum" sz="quarter" idx="5"/>
          </p:nvPr>
        </p:nvSpPr>
        <p:spPr>
          <a:noFill/>
        </p:spPr>
        <p:txBody>
          <a:bodyPr/>
          <a:lstStyle/>
          <a:p>
            <a:fld id="{F63A19E7-6FEA-4193-A3A7-B3BE39A9D740}"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Slide Image Placeholder 1"/>
          <p:cNvSpPr>
            <a:spLocks noGrp="1" noRot="1" noChangeAspect="1"/>
          </p:cNvSpPr>
          <p:nvPr>
            <p:ph type="sldImg"/>
          </p:nvPr>
        </p:nvSpPr>
        <p:spPr>
          <a:ln/>
        </p:spPr>
      </p:sp>
      <p:sp>
        <p:nvSpPr>
          <p:cNvPr id="350210" name="Notes Placeholder 2"/>
          <p:cNvSpPr>
            <a:spLocks noGrp="1"/>
          </p:cNvSpPr>
          <p:nvPr>
            <p:ph type="body" idx="1"/>
          </p:nvPr>
        </p:nvSpPr>
        <p:spPr>
          <a:noFill/>
          <a:ln/>
        </p:spPr>
        <p:txBody>
          <a:bodyPr/>
          <a:lstStyle/>
          <a:p>
            <a:r>
              <a:rPr lang="en-US" dirty="0" smtClean="0"/>
              <a:t>We continue with a general overview of our technique.</a:t>
            </a:r>
          </a:p>
          <a:p>
            <a:endParaRPr lang="en-US" dirty="0" smtClean="0"/>
          </a:p>
          <a:p>
            <a:r>
              <a:rPr lang="en-US" dirty="0" smtClean="0"/>
              <a:t>In particular, we will explain how shadow map filtering can be used to render soft shadows.</a:t>
            </a:r>
          </a:p>
        </p:txBody>
      </p:sp>
      <p:sp>
        <p:nvSpPr>
          <p:cNvPr id="350211" name="Footer Placeholder 3"/>
          <p:cNvSpPr>
            <a:spLocks noGrp="1"/>
          </p:cNvSpPr>
          <p:nvPr>
            <p:ph type="ftr" sz="quarter" idx="4"/>
          </p:nvPr>
        </p:nvSpPr>
        <p:spPr>
          <a:noFill/>
        </p:spPr>
        <p:txBody>
          <a:bodyPr/>
          <a:lstStyle/>
          <a:p>
            <a:r>
              <a:rPr lang="en-US" smtClean="0"/>
              <a:t>Real-Time, All-Frequency Shadows in Dynamic Scenes</a:t>
            </a:r>
          </a:p>
        </p:txBody>
      </p:sp>
      <p:sp>
        <p:nvSpPr>
          <p:cNvPr id="350212" name="Slide Number Placeholder 4"/>
          <p:cNvSpPr>
            <a:spLocks noGrp="1"/>
          </p:cNvSpPr>
          <p:nvPr>
            <p:ph type="sldNum" sz="quarter" idx="5"/>
          </p:nvPr>
        </p:nvSpPr>
        <p:spPr>
          <a:noFill/>
        </p:spPr>
        <p:txBody>
          <a:bodyPr/>
          <a:lstStyle/>
          <a:p>
            <a:fld id="{072EB2ED-3C36-4123-8055-D36AF3D308F5}"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Slide Image Placeholder 1"/>
          <p:cNvSpPr>
            <a:spLocks noGrp="1" noRot="1" noChangeAspect="1"/>
          </p:cNvSpPr>
          <p:nvPr>
            <p:ph type="sldImg"/>
          </p:nvPr>
        </p:nvSpPr>
        <p:spPr>
          <a:ln/>
        </p:spPr>
      </p:sp>
      <p:sp>
        <p:nvSpPr>
          <p:cNvPr id="352258" name="Notes Placeholder 2"/>
          <p:cNvSpPr>
            <a:spLocks noGrp="1"/>
          </p:cNvSpPr>
          <p:nvPr>
            <p:ph type="body" idx="1"/>
          </p:nvPr>
        </p:nvSpPr>
        <p:spPr>
          <a:noFill/>
          <a:ln/>
        </p:spPr>
        <p:txBody>
          <a:bodyPr/>
          <a:lstStyle/>
          <a:p>
            <a:r>
              <a:rPr lang="en-US" dirty="0" smtClean="0"/>
              <a:t>We have a shadow map of our scene, and we wish to estimate the fraction of light that arrives at the receiver.</a:t>
            </a:r>
          </a:p>
          <a:p>
            <a:endParaRPr lang="en-US" dirty="0" smtClean="0"/>
          </a:p>
          <a:p>
            <a:r>
              <a:rPr lang="en-US" dirty="0" smtClean="0"/>
              <a:t>The question really is, what filter should we use to approximate this fraction, and how big should it be?</a:t>
            </a:r>
          </a:p>
        </p:txBody>
      </p:sp>
      <p:sp>
        <p:nvSpPr>
          <p:cNvPr id="352259" name="Footer Placeholder 3"/>
          <p:cNvSpPr>
            <a:spLocks noGrp="1"/>
          </p:cNvSpPr>
          <p:nvPr>
            <p:ph type="ftr" sz="quarter" idx="4"/>
          </p:nvPr>
        </p:nvSpPr>
        <p:spPr>
          <a:noFill/>
        </p:spPr>
        <p:txBody>
          <a:bodyPr/>
          <a:lstStyle/>
          <a:p>
            <a:r>
              <a:rPr lang="en-US" smtClean="0"/>
              <a:t>Real-Time, All-Frequency Shadows in Dynamic Scenes</a:t>
            </a:r>
          </a:p>
        </p:txBody>
      </p:sp>
      <p:sp>
        <p:nvSpPr>
          <p:cNvPr id="352260" name="Slide Number Placeholder 4"/>
          <p:cNvSpPr>
            <a:spLocks noGrp="1"/>
          </p:cNvSpPr>
          <p:nvPr>
            <p:ph type="sldNum" sz="quarter" idx="5"/>
          </p:nvPr>
        </p:nvSpPr>
        <p:spPr>
          <a:noFill/>
        </p:spPr>
        <p:txBody>
          <a:bodyPr/>
          <a:lstStyle/>
          <a:p>
            <a:fld id="{9D4B590F-F9C5-4098-9F56-885A2643C046}"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p:cNvSpPr>
          <p:nvPr>
            <p:ph type="sldImg"/>
          </p:nvPr>
        </p:nvSpPr>
        <p:spPr>
          <a:ln/>
        </p:spPr>
      </p:sp>
      <p:sp>
        <p:nvSpPr>
          <p:cNvPr id="10242" name="Notes Placeholder 2"/>
          <p:cNvSpPr>
            <a:spLocks noGrp="1"/>
          </p:cNvSpPr>
          <p:nvPr>
            <p:ph type="body" idx="1"/>
          </p:nvPr>
        </p:nvSpPr>
        <p:spPr>
          <a:noFill/>
          <a:ln/>
        </p:spPr>
        <p:txBody>
          <a:bodyPr/>
          <a:lstStyle/>
          <a:p>
            <a:r>
              <a:rPr lang="en-US" dirty="0" smtClean="0"/>
              <a:t>Shadows are an important aspect of photorealistic rendering. </a:t>
            </a:r>
          </a:p>
          <a:p>
            <a:endParaRPr lang="en-US" dirty="0" smtClean="0"/>
          </a:p>
          <a:p>
            <a:r>
              <a:rPr lang="en-US" dirty="0" smtClean="0"/>
              <a:t>The shadow mapping algorithm is a popular method for displaying shadows in real-time. </a:t>
            </a:r>
          </a:p>
          <a:p>
            <a:endParaRPr lang="en-US" dirty="0" smtClean="0"/>
          </a:p>
          <a:p>
            <a:r>
              <a:rPr lang="en-US" dirty="0" smtClean="0"/>
              <a:t>Unfortunately it struggles with </a:t>
            </a:r>
            <a:r>
              <a:rPr lang="en-US" dirty="0" err="1" smtClean="0"/>
              <a:t>discretization</a:t>
            </a:r>
            <a:r>
              <a:rPr lang="en-US" dirty="0" smtClean="0"/>
              <a:t> artifacts as shown here.</a:t>
            </a:r>
          </a:p>
        </p:txBody>
      </p:sp>
      <p:sp>
        <p:nvSpPr>
          <p:cNvPr id="10243" name="Footer Placeholder 3"/>
          <p:cNvSpPr>
            <a:spLocks noGrp="1"/>
          </p:cNvSpPr>
          <p:nvPr>
            <p:ph type="ftr" sz="quarter" idx="4"/>
          </p:nvPr>
        </p:nvSpPr>
        <p:spPr>
          <a:noFill/>
        </p:spPr>
        <p:txBody>
          <a:bodyPr/>
          <a:lstStyle/>
          <a:p>
            <a:r>
              <a:rPr lang="en-US" smtClean="0"/>
              <a:t>Real-Time, All-Frequency Shadows in Dynamic Scenes</a:t>
            </a:r>
          </a:p>
        </p:txBody>
      </p:sp>
      <p:sp>
        <p:nvSpPr>
          <p:cNvPr id="10244" name="Slide Number Placeholder 4"/>
          <p:cNvSpPr>
            <a:spLocks noGrp="1"/>
          </p:cNvSpPr>
          <p:nvPr>
            <p:ph type="sldNum" sz="quarter" idx="5"/>
          </p:nvPr>
        </p:nvSpPr>
        <p:spPr>
          <a:noFill/>
        </p:spPr>
        <p:txBody>
          <a:bodyPr/>
          <a:lstStyle/>
          <a:p>
            <a:fld id="{64DC219C-1F3D-4124-81E4-510DE562AAFA}"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5" name="Slide Image Placeholder 1"/>
          <p:cNvSpPr>
            <a:spLocks noGrp="1" noRot="1" noChangeAspect="1"/>
          </p:cNvSpPr>
          <p:nvPr>
            <p:ph type="sldImg"/>
          </p:nvPr>
        </p:nvSpPr>
        <p:spPr>
          <a:ln/>
        </p:spPr>
      </p:sp>
      <p:sp>
        <p:nvSpPr>
          <p:cNvPr id="354306" name="Notes Placeholder 2"/>
          <p:cNvSpPr>
            <a:spLocks noGrp="1"/>
          </p:cNvSpPr>
          <p:nvPr>
            <p:ph type="body" idx="1"/>
          </p:nvPr>
        </p:nvSpPr>
        <p:spPr>
          <a:noFill/>
          <a:ln/>
        </p:spPr>
        <p:txBody>
          <a:bodyPr/>
          <a:lstStyle/>
          <a:p>
            <a:r>
              <a:rPr lang="en-US" dirty="0" smtClean="0"/>
              <a:t>Let’s assume that we can move the shadow map to the blocker’s depth .</a:t>
            </a:r>
          </a:p>
        </p:txBody>
      </p:sp>
      <p:sp>
        <p:nvSpPr>
          <p:cNvPr id="354307" name="Footer Placeholder 3"/>
          <p:cNvSpPr>
            <a:spLocks noGrp="1"/>
          </p:cNvSpPr>
          <p:nvPr>
            <p:ph type="ftr" sz="quarter" idx="4"/>
          </p:nvPr>
        </p:nvSpPr>
        <p:spPr>
          <a:noFill/>
        </p:spPr>
        <p:txBody>
          <a:bodyPr/>
          <a:lstStyle/>
          <a:p>
            <a:r>
              <a:rPr lang="en-US" smtClean="0"/>
              <a:t>Real-Time, All-Frequency Shadows in Dynamic Scenes</a:t>
            </a:r>
          </a:p>
        </p:txBody>
      </p:sp>
      <p:sp>
        <p:nvSpPr>
          <p:cNvPr id="354308" name="Slide Number Placeholder 4"/>
          <p:cNvSpPr>
            <a:spLocks noGrp="1"/>
          </p:cNvSpPr>
          <p:nvPr>
            <p:ph type="sldNum" sz="quarter" idx="5"/>
          </p:nvPr>
        </p:nvSpPr>
        <p:spPr>
          <a:noFill/>
        </p:spPr>
        <p:txBody>
          <a:bodyPr/>
          <a:lstStyle/>
          <a:p>
            <a:fld id="{D1C9272F-C5A5-4721-AA8D-681850EEF61C}"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Slide Image Placeholder 1"/>
          <p:cNvSpPr>
            <a:spLocks noGrp="1" noRot="1" noChangeAspect="1"/>
          </p:cNvSpPr>
          <p:nvPr>
            <p:ph type="sldImg"/>
          </p:nvPr>
        </p:nvSpPr>
        <p:spPr>
          <a:ln/>
        </p:spPr>
      </p:sp>
      <p:sp>
        <p:nvSpPr>
          <p:cNvPr id="356354" name="Notes Placeholder 2"/>
          <p:cNvSpPr>
            <a:spLocks noGrp="1"/>
          </p:cNvSpPr>
          <p:nvPr>
            <p:ph type="body" idx="1"/>
          </p:nvPr>
        </p:nvSpPr>
        <p:spPr>
          <a:noFill/>
          <a:ln/>
        </p:spPr>
        <p:txBody>
          <a:bodyPr/>
          <a:lstStyle/>
          <a:p>
            <a:r>
              <a:rPr lang="en-US" dirty="0" smtClean="0"/>
              <a:t>We see now that if we apply a uniform averaging filter, also known as a box filter, we get an estimate of the fraction of unblocked light. </a:t>
            </a:r>
          </a:p>
          <a:p>
            <a:endParaRPr lang="en-US" dirty="0" smtClean="0"/>
          </a:p>
          <a:p>
            <a:r>
              <a:rPr lang="en-US" dirty="0" smtClean="0"/>
              <a:t>The box filter should be sized such that it covers the intersection of the triangle between the receiving location and the source. </a:t>
            </a:r>
          </a:p>
          <a:p>
            <a:endParaRPr lang="en-US" dirty="0" smtClean="0"/>
          </a:p>
          <a:p>
            <a:r>
              <a:rPr lang="en-US" dirty="0" smtClean="0"/>
              <a:t>This size can be inferred easily when we know the light’s size and the distance to the receiver.</a:t>
            </a:r>
          </a:p>
          <a:p>
            <a:endParaRPr lang="en-US" dirty="0" smtClean="0"/>
          </a:p>
          <a:p>
            <a:endParaRPr lang="en-US" dirty="0" smtClean="0"/>
          </a:p>
        </p:txBody>
      </p:sp>
      <p:sp>
        <p:nvSpPr>
          <p:cNvPr id="356355" name="Footer Placeholder 3"/>
          <p:cNvSpPr>
            <a:spLocks noGrp="1"/>
          </p:cNvSpPr>
          <p:nvPr>
            <p:ph type="ftr" sz="quarter" idx="4"/>
          </p:nvPr>
        </p:nvSpPr>
        <p:spPr>
          <a:noFill/>
        </p:spPr>
        <p:txBody>
          <a:bodyPr/>
          <a:lstStyle/>
          <a:p>
            <a:r>
              <a:rPr lang="en-US" smtClean="0"/>
              <a:t>Real-Time, All-Frequency Shadows in Dynamic Scenes</a:t>
            </a:r>
          </a:p>
        </p:txBody>
      </p:sp>
      <p:sp>
        <p:nvSpPr>
          <p:cNvPr id="356356" name="Slide Number Placeholder 4"/>
          <p:cNvSpPr>
            <a:spLocks noGrp="1"/>
          </p:cNvSpPr>
          <p:nvPr>
            <p:ph type="sldNum" sz="quarter" idx="5"/>
          </p:nvPr>
        </p:nvSpPr>
        <p:spPr>
          <a:noFill/>
        </p:spPr>
        <p:txBody>
          <a:bodyPr/>
          <a:lstStyle/>
          <a:p>
            <a:fld id="{FA10C5F4-A067-4E2A-9A34-2131B8EC2C71}"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Slide Image Placeholder 1"/>
          <p:cNvSpPr>
            <a:spLocks noGrp="1" noRot="1" noChangeAspect="1"/>
          </p:cNvSpPr>
          <p:nvPr>
            <p:ph type="sldImg"/>
          </p:nvPr>
        </p:nvSpPr>
        <p:spPr>
          <a:ln/>
        </p:spPr>
      </p:sp>
      <p:sp>
        <p:nvSpPr>
          <p:cNvPr id="356354" name="Notes Placeholder 2"/>
          <p:cNvSpPr>
            <a:spLocks noGrp="1"/>
          </p:cNvSpPr>
          <p:nvPr>
            <p:ph type="body" idx="1"/>
          </p:nvPr>
        </p:nvSpPr>
        <p:spPr>
          <a:noFill/>
          <a:ln/>
        </p:spPr>
        <p:txBody>
          <a:bodyPr/>
          <a:lstStyle/>
          <a:p>
            <a:r>
              <a:rPr lang="en-US" dirty="0" smtClean="0"/>
              <a:t>To wrap up, all we need to do is go through 2 simple steps. </a:t>
            </a:r>
          </a:p>
          <a:p>
            <a:endParaRPr lang="en-US" dirty="0" smtClean="0"/>
          </a:p>
          <a:p>
            <a:r>
              <a:rPr lang="en-US" dirty="0" smtClean="0"/>
              <a:t>First, estimate the blocker’s depth and virtually move the shadow map.</a:t>
            </a:r>
          </a:p>
          <a:p>
            <a:endParaRPr lang="en-US" dirty="0" smtClean="0"/>
          </a:p>
          <a:p>
            <a:r>
              <a:rPr lang="en-US" dirty="0" smtClean="0"/>
              <a:t>And second, carry our the resulting box filter.</a:t>
            </a:r>
          </a:p>
        </p:txBody>
      </p:sp>
      <p:sp>
        <p:nvSpPr>
          <p:cNvPr id="356355" name="Footer Placeholder 3"/>
          <p:cNvSpPr>
            <a:spLocks noGrp="1"/>
          </p:cNvSpPr>
          <p:nvPr>
            <p:ph type="ftr" sz="quarter" idx="4"/>
          </p:nvPr>
        </p:nvSpPr>
        <p:spPr>
          <a:noFill/>
        </p:spPr>
        <p:txBody>
          <a:bodyPr/>
          <a:lstStyle/>
          <a:p>
            <a:r>
              <a:rPr lang="en-US" smtClean="0"/>
              <a:t>Real-Time, All-Frequency Shadows in Dynamic Scenes</a:t>
            </a:r>
          </a:p>
        </p:txBody>
      </p:sp>
      <p:sp>
        <p:nvSpPr>
          <p:cNvPr id="356356" name="Slide Number Placeholder 4"/>
          <p:cNvSpPr>
            <a:spLocks noGrp="1"/>
          </p:cNvSpPr>
          <p:nvPr>
            <p:ph type="sldNum" sz="quarter" idx="5"/>
          </p:nvPr>
        </p:nvSpPr>
        <p:spPr>
          <a:noFill/>
        </p:spPr>
        <p:txBody>
          <a:bodyPr/>
          <a:lstStyle/>
          <a:p>
            <a:fld id="{FA10C5F4-A067-4E2A-9A34-2131B8EC2C71}"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Slide Image Placeholder 1"/>
          <p:cNvSpPr>
            <a:spLocks noGrp="1" noRot="1" noChangeAspect="1"/>
          </p:cNvSpPr>
          <p:nvPr>
            <p:ph type="sldImg"/>
          </p:nvPr>
        </p:nvSpPr>
        <p:spPr>
          <a:ln/>
        </p:spPr>
      </p:sp>
      <p:sp>
        <p:nvSpPr>
          <p:cNvPr id="356354" name="Notes Placeholder 2"/>
          <p:cNvSpPr>
            <a:spLocks noGrp="1"/>
          </p:cNvSpPr>
          <p:nvPr>
            <p:ph type="body" idx="1"/>
          </p:nvPr>
        </p:nvSpPr>
        <p:spPr>
          <a:noFill/>
          <a:ln/>
        </p:spPr>
        <p:txBody>
          <a:bodyPr/>
          <a:lstStyle/>
          <a:p>
            <a:r>
              <a:rPr lang="en-US" dirty="0" smtClean="0"/>
              <a:t>Let us first explain how to efficiently perform the second step. We will later build on it to perform the first step.</a:t>
            </a:r>
          </a:p>
          <a:p>
            <a:endParaRPr lang="en-US" dirty="0" smtClean="0"/>
          </a:p>
          <a:p>
            <a:endParaRPr lang="en-US" dirty="0" smtClean="0"/>
          </a:p>
        </p:txBody>
      </p:sp>
      <p:sp>
        <p:nvSpPr>
          <p:cNvPr id="356355" name="Footer Placeholder 3"/>
          <p:cNvSpPr>
            <a:spLocks noGrp="1"/>
          </p:cNvSpPr>
          <p:nvPr>
            <p:ph type="ftr" sz="quarter" idx="4"/>
          </p:nvPr>
        </p:nvSpPr>
        <p:spPr>
          <a:noFill/>
        </p:spPr>
        <p:txBody>
          <a:bodyPr/>
          <a:lstStyle/>
          <a:p>
            <a:r>
              <a:rPr lang="en-US" smtClean="0"/>
              <a:t>Real-Time, All-Frequency Shadows in Dynamic Scenes</a:t>
            </a:r>
          </a:p>
        </p:txBody>
      </p:sp>
      <p:sp>
        <p:nvSpPr>
          <p:cNvPr id="356356" name="Slide Number Placeholder 4"/>
          <p:cNvSpPr>
            <a:spLocks noGrp="1"/>
          </p:cNvSpPr>
          <p:nvPr>
            <p:ph type="sldNum" sz="quarter" idx="5"/>
          </p:nvPr>
        </p:nvSpPr>
        <p:spPr>
          <a:noFill/>
        </p:spPr>
        <p:txBody>
          <a:bodyPr/>
          <a:lstStyle/>
          <a:p>
            <a:fld id="{FA10C5F4-A067-4E2A-9A34-2131B8EC2C71}" type="slidenum">
              <a:rPr lang="en-US" smtClean="0"/>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ln/>
        </p:spPr>
      </p:sp>
      <p:sp>
        <p:nvSpPr>
          <p:cNvPr id="38914" name="Notes Placeholder 2"/>
          <p:cNvSpPr>
            <a:spLocks noGrp="1"/>
          </p:cNvSpPr>
          <p:nvPr>
            <p:ph type="body" idx="1"/>
          </p:nvPr>
        </p:nvSpPr>
        <p:spPr>
          <a:noFill/>
          <a:ln/>
        </p:spPr>
        <p:txBody>
          <a:bodyPr/>
          <a:lstStyle/>
          <a:p>
            <a:r>
              <a:rPr lang="en-US" dirty="0" smtClean="0"/>
              <a:t>We draw on previous work for the filtering of the shadow map</a:t>
            </a:r>
          </a:p>
          <a:p>
            <a:endParaRPr lang="en-US" dirty="0" smtClean="0"/>
          </a:p>
          <a:p>
            <a:r>
              <a:rPr lang="en-US" dirty="0" smtClean="0"/>
              <a:t>Brute force computation is the simplest approach, but requires many samples, especially when the filter kernels are large. </a:t>
            </a:r>
          </a:p>
          <a:p>
            <a:r>
              <a:rPr lang="en-US" dirty="0" smtClean="0"/>
              <a:t>Pre-filtering approaches are more interesting: they carry out the costly filtering step on the shadow map before the final display takes place. </a:t>
            </a:r>
          </a:p>
          <a:p>
            <a:r>
              <a:rPr lang="en-US" dirty="0" smtClean="0"/>
              <a:t>More importantly, if we can </a:t>
            </a:r>
            <a:r>
              <a:rPr lang="en-US" dirty="0" err="1" smtClean="0"/>
              <a:t>prefilter</a:t>
            </a:r>
            <a:r>
              <a:rPr lang="en-US" dirty="0" smtClean="0"/>
              <a:t>, we can apply methods like </a:t>
            </a:r>
            <a:r>
              <a:rPr lang="en-US" dirty="0" err="1" smtClean="0"/>
              <a:t>mipmapping</a:t>
            </a:r>
            <a:r>
              <a:rPr lang="en-US" dirty="0" smtClean="0"/>
              <a:t> and summed area tables such that arbitrary filters can be computed efficiently at run-time. </a:t>
            </a:r>
          </a:p>
          <a:p>
            <a:r>
              <a:rPr lang="en-US" dirty="0" smtClean="0"/>
              <a:t>In addition, with </a:t>
            </a:r>
            <a:r>
              <a:rPr lang="en-US" dirty="0" err="1" smtClean="0"/>
              <a:t>prefiltering</a:t>
            </a:r>
            <a:r>
              <a:rPr lang="en-US" dirty="0" smtClean="0"/>
              <a:t> we can directly exploit high quality texture filtering, which is easily accessible on common graphics hardware.</a:t>
            </a:r>
          </a:p>
          <a:p>
            <a:endParaRPr lang="en-US" dirty="0" smtClean="0"/>
          </a:p>
        </p:txBody>
      </p:sp>
      <p:sp>
        <p:nvSpPr>
          <p:cNvPr id="38915" name="Footer Placeholder 3"/>
          <p:cNvSpPr>
            <a:spLocks noGrp="1"/>
          </p:cNvSpPr>
          <p:nvPr>
            <p:ph type="ftr" sz="quarter" idx="4"/>
          </p:nvPr>
        </p:nvSpPr>
        <p:spPr>
          <a:noFill/>
        </p:spPr>
        <p:txBody>
          <a:bodyPr/>
          <a:lstStyle/>
          <a:p>
            <a:r>
              <a:rPr lang="en-US" smtClean="0"/>
              <a:t>Real-Time, All-Frequency Shadows in Dynamic Scenes</a:t>
            </a:r>
          </a:p>
        </p:txBody>
      </p:sp>
      <p:sp>
        <p:nvSpPr>
          <p:cNvPr id="38916" name="Slide Number Placeholder 4"/>
          <p:cNvSpPr>
            <a:spLocks noGrp="1"/>
          </p:cNvSpPr>
          <p:nvPr>
            <p:ph type="sldNum" sz="quarter" idx="5"/>
          </p:nvPr>
        </p:nvSpPr>
        <p:spPr>
          <a:noFill/>
        </p:spPr>
        <p:txBody>
          <a:bodyPr/>
          <a:lstStyle/>
          <a:p>
            <a:fld id="{E7783C20-CF1E-4A06-B193-59D2B442765A}" type="slidenum">
              <a:rPr lang="en-US" smtClean="0"/>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ln/>
        </p:spPr>
      </p:sp>
      <p:sp>
        <p:nvSpPr>
          <p:cNvPr id="38914" name="Notes Placeholder 2"/>
          <p:cNvSpPr>
            <a:spLocks noGrp="1"/>
          </p:cNvSpPr>
          <p:nvPr>
            <p:ph type="body" idx="1"/>
          </p:nvPr>
        </p:nvSpPr>
        <p:spPr>
          <a:noFill/>
          <a:ln/>
        </p:spPr>
        <p:txBody>
          <a:bodyPr/>
          <a:lstStyle/>
          <a:p>
            <a:r>
              <a:rPr lang="en-US" dirty="0" smtClean="0"/>
              <a:t>We opt to build on the convolution shadow mapping idea, because we can extend it to compute the blocker’s depth, as we will show later.</a:t>
            </a:r>
          </a:p>
          <a:p>
            <a:endParaRPr lang="en-US" dirty="0" smtClean="0"/>
          </a:p>
        </p:txBody>
      </p:sp>
      <p:sp>
        <p:nvSpPr>
          <p:cNvPr id="38915" name="Footer Placeholder 3"/>
          <p:cNvSpPr>
            <a:spLocks noGrp="1"/>
          </p:cNvSpPr>
          <p:nvPr>
            <p:ph type="ftr" sz="quarter" idx="4"/>
          </p:nvPr>
        </p:nvSpPr>
        <p:spPr>
          <a:noFill/>
        </p:spPr>
        <p:txBody>
          <a:bodyPr/>
          <a:lstStyle/>
          <a:p>
            <a:r>
              <a:rPr lang="en-US" smtClean="0"/>
              <a:t>Real-Time, All-Frequency Shadows in Dynamic Scenes</a:t>
            </a:r>
          </a:p>
        </p:txBody>
      </p:sp>
      <p:sp>
        <p:nvSpPr>
          <p:cNvPr id="38916" name="Slide Number Placeholder 4"/>
          <p:cNvSpPr>
            <a:spLocks noGrp="1"/>
          </p:cNvSpPr>
          <p:nvPr>
            <p:ph type="sldNum" sz="quarter" idx="5"/>
          </p:nvPr>
        </p:nvSpPr>
        <p:spPr>
          <a:noFill/>
        </p:spPr>
        <p:txBody>
          <a:bodyPr/>
          <a:lstStyle/>
          <a:p>
            <a:fld id="{E7783C20-CF1E-4A06-B193-59D2B442765A}" type="slidenum">
              <a:rPr lang="en-US" smtClean="0"/>
              <a:pPr/>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a:ln/>
        </p:spPr>
      </p:sp>
      <p:sp>
        <p:nvSpPr>
          <p:cNvPr id="40962" name="Notes Placeholder 2"/>
          <p:cNvSpPr>
            <a:spLocks noGrp="1"/>
          </p:cNvSpPr>
          <p:nvPr>
            <p:ph type="body" idx="1"/>
          </p:nvPr>
        </p:nvSpPr>
        <p:spPr>
          <a:noFill/>
          <a:ln/>
        </p:spPr>
        <p:txBody>
          <a:bodyPr/>
          <a:lstStyle/>
          <a:p>
            <a:r>
              <a:rPr lang="en-US" dirty="0" smtClean="0"/>
              <a:t>First, we briefly review the main idea behind convolution shadow maps. </a:t>
            </a:r>
          </a:p>
          <a:p>
            <a:endParaRPr lang="en-US" dirty="0" smtClean="0"/>
          </a:p>
          <a:p>
            <a:r>
              <a:rPr lang="en-US" dirty="0" smtClean="0"/>
              <a:t>We will use the following example in our explanation.</a:t>
            </a:r>
          </a:p>
          <a:p>
            <a:endParaRPr lang="en-US" dirty="0" smtClean="0"/>
          </a:p>
          <a:p>
            <a:r>
              <a:rPr lang="en-US" dirty="0" smtClean="0"/>
              <a:t>Our goal is to compute a filtered shadow for the ground plane, which lies at a distance “d” from the light source. </a:t>
            </a:r>
          </a:p>
        </p:txBody>
      </p:sp>
      <p:sp>
        <p:nvSpPr>
          <p:cNvPr id="40963" name="Footer Placeholder 3"/>
          <p:cNvSpPr>
            <a:spLocks noGrp="1"/>
          </p:cNvSpPr>
          <p:nvPr>
            <p:ph type="ftr" sz="quarter" idx="4"/>
          </p:nvPr>
        </p:nvSpPr>
        <p:spPr>
          <a:noFill/>
        </p:spPr>
        <p:txBody>
          <a:bodyPr/>
          <a:lstStyle/>
          <a:p>
            <a:r>
              <a:rPr lang="en-US" smtClean="0"/>
              <a:t>Real-Time, All-Frequency Shadows in Dynamic Scenes</a:t>
            </a:r>
          </a:p>
        </p:txBody>
      </p:sp>
      <p:sp>
        <p:nvSpPr>
          <p:cNvPr id="40964" name="Slide Number Placeholder 4"/>
          <p:cNvSpPr>
            <a:spLocks noGrp="1"/>
          </p:cNvSpPr>
          <p:nvPr>
            <p:ph type="sldNum" sz="quarter" idx="5"/>
          </p:nvPr>
        </p:nvSpPr>
        <p:spPr>
          <a:noFill/>
        </p:spPr>
        <p:txBody>
          <a:bodyPr/>
          <a:lstStyle/>
          <a:p>
            <a:fld id="{B4E8D62F-7A98-4956-9311-462D953681DE}" type="slidenum">
              <a:rPr lang="en-US" smtClean="0"/>
              <a:pPr/>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43010" name="Notes Placeholder 2"/>
          <p:cNvSpPr>
            <a:spLocks noGrp="1"/>
          </p:cNvSpPr>
          <p:nvPr>
            <p:ph type="body" idx="1"/>
          </p:nvPr>
        </p:nvSpPr>
        <p:spPr>
          <a:noFill/>
          <a:ln/>
        </p:spPr>
        <p:txBody>
          <a:bodyPr/>
          <a:lstStyle/>
          <a:p>
            <a:r>
              <a:rPr lang="en-US" dirty="0" smtClean="0"/>
              <a:t>The ground floor shadow is obtained by carrying out a comparison for each shadow map pixel between the depth that is stored and the distance to the receiver. </a:t>
            </a:r>
          </a:p>
          <a:p>
            <a:r>
              <a:rPr lang="en-US" dirty="0" smtClean="0"/>
              <a:t>Depending on this comparison, the pixel is either lit or in shadow.</a:t>
            </a:r>
          </a:p>
        </p:txBody>
      </p:sp>
      <p:sp>
        <p:nvSpPr>
          <p:cNvPr id="43011" name="Footer Placeholder 3"/>
          <p:cNvSpPr>
            <a:spLocks noGrp="1"/>
          </p:cNvSpPr>
          <p:nvPr>
            <p:ph type="ftr" sz="quarter" idx="4"/>
          </p:nvPr>
        </p:nvSpPr>
        <p:spPr>
          <a:noFill/>
        </p:spPr>
        <p:txBody>
          <a:bodyPr/>
          <a:lstStyle/>
          <a:p>
            <a:r>
              <a:rPr lang="en-US" smtClean="0"/>
              <a:t>Real-Time, All-Frequency Shadows in Dynamic Scenes</a:t>
            </a:r>
          </a:p>
        </p:txBody>
      </p:sp>
      <p:sp>
        <p:nvSpPr>
          <p:cNvPr id="43012" name="Slide Number Placeholder 4"/>
          <p:cNvSpPr>
            <a:spLocks noGrp="1"/>
          </p:cNvSpPr>
          <p:nvPr>
            <p:ph type="sldNum" sz="quarter" idx="5"/>
          </p:nvPr>
        </p:nvSpPr>
        <p:spPr>
          <a:noFill/>
        </p:spPr>
        <p:txBody>
          <a:bodyPr/>
          <a:lstStyle/>
          <a:p>
            <a:fld id="{880A559C-35D9-4593-ACC7-3B4F6B2066DF}" type="slidenum">
              <a:rPr lang="en-US" smtClean="0"/>
              <a:pPr/>
              <a:t>27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a:ln/>
        </p:spPr>
      </p:sp>
      <p:sp>
        <p:nvSpPr>
          <p:cNvPr id="45058" name="Notes Placeholder 2"/>
          <p:cNvSpPr>
            <a:spLocks noGrp="1"/>
          </p:cNvSpPr>
          <p:nvPr>
            <p:ph type="body" idx="1"/>
          </p:nvPr>
        </p:nvSpPr>
        <p:spPr>
          <a:noFill/>
          <a:ln/>
        </p:spPr>
        <p:txBody>
          <a:bodyPr/>
          <a:lstStyle/>
          <a:p>
            <a:r>
              <a:rPr lang="en-US" dirty="0" smtClean="0"/>
              <a:t>Let us reformulate this operation using a function f. </a:t>
            </a:r>
          </a:p>
          <a:p>
            <a:endParaRPr lang="en-US" dirty="0" smtClean="0"/>
          </a:p>
          <a:p>
            <a:r>
              <a:rPr lang="en-US" dirty="0" smtClean="0"/>
              <a:t>This function can be seen as a simple step function, as shown in the lower right. </a:t>
            </a:r>
          </a:p>
          <a:p>
            <a:endParaRPr lang="en-US" dirty="0" smtClean="0"/>
          </a:p>
          <a:p>
            <a:endParaRPr lang="en-US" dirty="0" smtClean="0"/>
          </a:p>
        </p:txBody>
      </p:sp>
      <p:sp>
        <p:nvSpPr>
          <p:cNvPr id="45059" name="Footer Placeholder 3"/>
          <p:cNvSpPr>
            <a:spLocks noGrp="1"/>
          </p:cNvSpPr>
          <p:nvPr>
            <p:ph type="ftr" sz="quarter" idx="4"/>
          </p:nvPr>
        </p:nvSpPr>
        <p:spPr>
          <a:noFill/>
        </p:spPr>
        <p:txBody>
          <a:bodyPr/>
          <a:lstStyle/>
          <a:p>
            <a:r>
              <a:rPr lang="en-US" smtClean="0"/>
              <a:t>Real-Time, All-Frequency Shadows in Dynamic Scenes</a:t>
            </a:r>
          </a:p>
        </p:txBody>
      </p:sp>
      <p:sp>
        <p:nvSpPr>
          <p:cNvPr id="45060" name="Slide Number Placeholder 4"/>
          <p:cNvSpPr>
            <a:spLocks noGrp="1"/>
          </p:cNvSpPr>
          <p:nvPr>
            <p:ph type="sldNum" sz="quarter" idx="5"/>
          </p:nvPr>
        </p:nvSpPr>
        <p:spPr>
          <a:noFill/>
        </p:spPr>
        <p:txBody>
          <a:bodyPr/>
          <a:lstStyle/>
          <a:p>
            <a:fld id="{B1CBC665-5729-4B9B-81DB-E0D66FEFA51B}" type="slidenum">
              <a:rPr lang="en-US" smtClean="0"/>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Slide Image Placeholder 1"/>
          <p:cNvSpPr>
            <a:spLocks noGrp="1" noRot="1" noChangeAspect="1"/>
          </p:cNvSpPr>
          <p:nvPr>
            <p:ph type="sldImg"/>
          </p:nvPr>
        </p:nvSpPr>
        <p:spPr>
          <a:ln/>
        </p:spPr>
      </p:sp>
      <p:sp>
        <p:nvSpPr>
          <p:cNvPr id="326658" name="Notes Placeholder 2"/>
          <p:cNvSpPr>
            <a:spLocks noGrp="1"/>
          </p:cNvSpPr>
          <p:nvPr>
            <p:ph type="body" idx="1"/>
          </p:nvPr>
        </p:nvSpPr>
        <p:spPr>
          <a:noFill/>
          <a:ln/>
        </p:spPr>
        <p:txBody>
          <a:bodyPr/>
          <a:lstStyle/>
          <a:p>
            <a:r>
              <a:rPr lang="en-US" dirty="0" smtClean="0"/>
              <a:t>The main idea behind convolution shadow maps, is to approximate f using a linear expansion with basis functions.  </a:t>
            </a:r>
          </a:p>
          <a:p>
            <a:endParaRPr lang="en-US" dirty="0" smtClean="0"/>
          </a:p>
          <a:p>
            <a:r>
              <a:rPr lang="en-US" dirty="0" smtClean="0"/>
              <a:t>We now have sum of products of two functions, each defined in terms of receiver distance d and the depth map, respectively.</a:t>
            </a:r>
          </a:p>
          <a:p>
            <a:endParaRPr lang="en-US" dirty="0" smtClean="0"/>
          </a:p>
          <a:p>
            <a:r>
              <a:rPr lang="en-US" dirty="0" smtClean="0"/>
              <a:t>As proposed by </a:t>
            </a:r>
            <a:r>
              <a:rPr lang="en-US" dirty="0" err="1" smtClean="0"/>
              <a:t>Annen</a:t>
            </a:r>
            <a:r>
              <a:rPr lang="en-US" dirty="0" smtClean="0"/>
              <a:t> et al., we use a </a:t>
            </a:r>
            <a:r>
              <a:rPr lang="en-US" dirty="0" err="1" smtClean="0"/>
              <a:t>fourier</a:t>
            </a:r>
            <a:r>
              <a:rPr lang="en-US" dirty="0" smtClean="0"/>
              <a:t> expansion, yielding an approximate step function, as seen in the lower right corner.</a:t>
            </a:r>
          </a:p>
        </p:txBody>
      </p:sp>
      <p:sp>
        <p:nvSpPr>
          <p:cNvPr id="326659" name="Footer Placeholder 3"/>
          <p:cNvSpPr>
            <a:spLocks noGrp="1"/>
          </p:cNvSpPr>
          <p:nvPr>
            <p:ph type="ftr" sz="quarter" idx="4"/>
          </p:nvPr>
        </p:nvSpPr>
        <p:spPr>
          <a:noFill/>
        </p:spPr>
        <p:txBody>
          <a:bodyPr/>
          <a:lstStyle/>
          <a:p>
            <a:r>
              <a:rPr lang="en-US" smtClean="0"/>
              <a:t>Real-Time, All-Frequency Shadows in Dynamic Scenes</a:t>
            </a:r>
          </a:p>
        </p:txBody>
      </p:sp>
      <p:sp>
        <p:nvSpPr>
          <p:cNvPr id="326660" name="Slide Number Placeholder 4"/>
          <p:cNvSpPr>
            <a:spLocks noGrp="1"/>
          </p:cNvSpPr>
          <p:nvPr>
            <p:ph type="sldNum" sz="quarter" idx="5"/>
          </p:nvPr>
        </p:nvSpPr>
        <p:spPr>
          <a:noFill/>
        </p:spPr>
        <p:txBody>
          <a:bodyPr/>
          <a:lstStyle/>
          <a:p>
            <a:fld id="{9E89113E-AF48-4932-9622-A9ACBF165719}" type="slidenum">
              <a:rPr lang="en-US" smtClean="0"/>
              <a:pPr/>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p:cNvSpPr>
          <p:nvPr>
            <p:ph type="sldImg"/>
          </p:nvPr>
        </p:nvSpPr>
        <p:spPr>
          <a:ln/>
        </p:spPr>
      </p:sp>
      <p:sp>
        <p:nvSpPr>
          <p:cNvPr id="12290" name="Notes Placeholder 2"/>
          <p:cNvSpPr>
            <a:spLocks noGrp="1"/>
          </p:cNvSpPr>
          <p:nvPr>
            <p:ph type="body" idx="1"/>
          </p:nvPr>
        </p:nvSpPr>
        <p:spPr>
          <a:noFill/>
          <a:ln/>
        </p:spPr>
        <p:txBody>
          <a:bodyPr/>
          <a:lstStyle/>
          <a:p>
            <a:r>
              <a:rPr lang="en-US" dirty="0" smtClean="0"/>
              <a:t>By filtering the shadow map, we improve the quality of the image. </a:t>
            </a:r>
          </a:p>
          <a:p>
            <a:r>
              <a:rPr lang="en-US" dirty="0" smtClean="0"/>
              <a:t>Here, a uniform filter was used.</a:t>
            </a:r>
          </a:p>
        </p:txBody>
      </p:sp>
      <p:sp>
        <p:nvSpPr>
          <p:cNvPr id="12291" name="Footer Placeholder 3"/>
          <p:cNvSpPr>
            <a:spLocks noGrp="1"/>
          </p:cNvSpPr>
          <p:nvPr>
            <p:ph type="ftr" sz="quarter" idx="4"/>
          </p:nvPr>
        </p:nvSpPr>
        <p:spPr>
          <a:noFill/>
        </p:spPr>
        <p:txBody>
          <a:bodyPr/>
          <a:lstStyle/>
          <a:p>
            <a:r>
              <a:rPr lang="en-US" smtClean="0"/>
              <a:t>Real-Time, All-Frequency Shadows in Dynamic Scenes</a:t>
            </a:r>
          </a:p>
        </p:txBody>
      </p:sp>
      <p:sp>
        <p:nvSpPr>
          <p:cNvPr id="12292" name="Slide Number Placeholder 4"/>
          <p:cNvSpPr>
            <a:spLocks noGrp="1"/>
          </p:cNvSpPr>
          <p:nvPr>
            <p:ph type="sldNum" sz="quarter" idx="5"/>
          </p:nvPr>
        </p:nvSpPr>
        <p:spPr>
          <a:noFill/>
        </p:spPr>
        <p:txBody>
          <a:bodyPr/>
          <a:lstStyle/>
          <a:p>
            <a:fld id="{8192C8F7-B212-4BB7-ABB0-DA1A1AB39242}"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Slide Image Placeholder 1"/>
          <p:cNvSpPr>
            <a:spLocks noGrp="1" noRot="1" noChangeAspect="1"/>
          </p:cNvSpPr>
          <p:nvPr>
            <p:ph type="sldImg"/>
          </p:nvPr>
        </p:nvSpPr>
        <p:spPr>
          <a:ln/>
        </p:spPr>
      </p:sp>
      <p:sp>
        <p:nvSpPr>
          <p:cNvPr id="322562" name="Notes Placeholder 2"/>
          <p:cNvSpPr>
            <a:spLocks noGrp="1"/>
          </p:cNvSpPr>
          <p:nvPr>
            <p:ph type="body" idx="1"/>
          </p:nvPr>
        </p:nvSpPr>
        <p:spPr>
          <a:noFill/>
          <a:ln/>
        </p:spPr>
        <p:txBody>
          <a:bodyPr/>
          <a:lstStyle/>
          <a:p>
            <a:r>
              <a:rPr lang="en-US" dirty="0" smtClean="0"/>
              <a:t>Let us now apply the expansion to this particular example.</a:t>
            </a:r>
          </a:p>
        </p:txBody>
      </p:sp>
      <p:sp>
        <p:nvSpPr>
          <p:cNvPr id="322563" name="Footer Placeholder 3"/>
          <p:cNvSpPr>
            <a:spLocks noGrp="1"/>
          </p:cNvSpPr>
          <p:nvPr>
            <p:ph type="ftr" sz="quarter" idx="4"/>
          </p:nvPr>
        </p:nvSpPr>
        <p:spPr>
          <a:noFill/>
        </p:spPr>
        <p:txBody>
          <a:bodyPr/>
          <a:lstStyle/>
          <a:p>
            <a:r>
              <a:rPr lang="en-US" smtClean="0"/>
              <a:t>Real-Time, All-Frequency Shadows in Dynamic Scenes</a:t>
            </a:r>
          </a:p>
        </p:txBody>
      </p:sp>
      <p:sp>
        <p:nvSpPr>
          <p:cNvPr id="322564" name="Slide Number Placeholder 4"/>
          <p:cNvSpPr>
            <a:spLocks noGrp="1"/>
          </p:cNvSpPr>
          <p:nvPr>
            <p:ph type="sldNum" sz="quarter" idx="5"/>
          </p:nvPr>
        </p:nvSpPr>
        <p:spPr>
          <a:noFill/>
        </p:spPr>
        <p:txBody>
          <a:bodyPr/>
          <a:lstStyle/>
          <a:p>
            <a:fld id="{39BA4CFF-8C65-4D6E-BE30-9ADBA7404D5A}" type="slidenum">
              <a:rPr lang="en-US" smtClean="0"/>
              <a:pPr/>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Slide Image Placeholder 1"/>
          <p:cNvSpPr>
            <a:spLocks noGrp="1" noRot="1" noChangeAspect="1"/>
          </p:cNvSpPr>
          <p:nvPr>
            <p:ph type="sldImg"/>
          </p:nvPr>
        </p:nvSpPr>
        <p:spPr>
          <a:ln/>
        </p:spPr>
      </p:sp>
      <p:sp>
        <p:nvSpPr>
          <p:cNvPr id="324610" name="Notes Placeholder 2"/>
          <p:cNvSpPr>
            <a:spLocks noGrp="1"/>
          </p:cNvSpPr>
          <p:nvPr>
            <p:ph type="body" idx="1"/>
          </p:nvPr>
        </p:nvSpPr>
        <p:spPr>
          <a:noFill/>
          <a:ln/>
        </p:spPr>
        <p:txBody>
          <a:bodyPr/>
          <a:lstStyle/>
          <a:p>
            <a:r>
              <a:rPr lang="en-US" dirty="0" smtClean="0"/>
              <a:t>We fill in the depth map, and evaluate the basis functions for each pixel.</a:t>
            </a:r>
          </a:p>
        </p:txBody>
      </p:sp>
      <p:sp>
        <p:nvSpPr>
          <p:cNvPr id="324611" name="Footer Placeholder 3"/>
          <p:cNvSpPr>
            <a:spLocks noGrp="1"/>
          </p:cNvSpPr>
          <p:nvPr>
            <p:ph type="ftr" sz="quarter" idx="4"/>
          </p:nvPr>
        </p:nvSpPr>
        <p:spPr>
          <a:noFill/>
        </p:spPr>
        <p:txBody>
          <a:bodyPr/>
          <a:lstStyle/>
          <a:p>
            <a:r>
              <a:rPr lang="en-US" smtClean="0"/>
              <a:t>Real-Time, All-Frequency Shadows in Dynamic Scenes</a:t>
            </a:r>
          </a:p>
        </p:txBody>
      </p:sp>
      <p:sp>
        <p:nvSpPr>
          <p:cNvPr id="324612" name="Slide Number Placeholder 4"/>
          <p:cNvSpPr>
            <a:spLocks noGrp="1"/>
          </p:cNvSpPr>
          <p:nvPr>
            <p:ph type="sldNum" sz="quarter" idx="5"/>
          </p:nvPr>
        </p:nvSpPr>
        <p:spPr>
          <a:noFill/>
        </p:spPr>
        <p:txBody>
          <a:bodyPr/>
          <a:lstStyle/>
          <a:p>
            <a:fld id="{031AD3FC-2C0B-4310-B31C-D273BC9C2AE4}" type="slidenum">
              <a:rPr lang="en-US" smtClean="0"/>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Slide Image Placeholder 1"/>
          <p:cNvSpPr>
            <a:spLocks noGrp="1" noRot="1" noChangeAspect="1"/>
          </p:cNvSpPr>
          <p:nvPr>
            <p:ph type="sldImg"/>
          </p:nvPr>
        </p:nvSpPr>
        <p:spPr>
          <a:ln/>
        </p:spPr>
      </p:sp>
      <p:sp>
        <p:nvSpPr>
          <p:cNvPr id="327682" name="Notes Placeholder 2"/>
          <p:cNvSpPr>
            <a:spLocks noGrp="1"/>
          </p:cNvSpPr>
          <p:nvPr>
            <p:ph type="body" idx="1"/>
          </p:nvPr>
        </p:nvSpPr>
        <p:spPr>
          <a:noFill/>
          <a:ln/>
        </p:spPr>
        <p:txBody>
          <a:bodyPr/>
          <a:lstStyle/>
          <a:p>
            <a:r>
              <a:rPr lang="en-US" dirty="0" smtClean="0"/>
              <a:t>This gives us what we call basis images.</a:t>
            </a:r>
          </a:p>
          <a:p>
            <a:endParaRPr lang="en-US" dirty="0" smtClean="0"/>
          </a:p>
          <a:p>
            <a:r>
              <a:rPr lang="en-US" dirty="0" smtClean="0"/>
              <a:t>It’s important to see that the shadow map comparison has now turned into a weighted sum of these basis images.</a:t>
            </a:r>
          </a:p>
          <a:p>
            <a:endParaRPr lang="en-US" dirty="0" smtClean="0"/>
          </a:p>
        </p:txBody>
      </p:sp>
      <p:sp>
        <p:nvSpPr>
          <p:cNvPr id="327683" name="Footer Placeholder 3"/>
          <p:cNvSpPr>
            <a:spLocks noGrp="1"/>
          </p:cNvSpPr>
          <p:nvPr>
            <p:ph type="ftr" sz="quarter" idx="4"/>
          </p:nvPr>
        </p:nvSpPr>
        <p:spPr>
          <a:noFill/>
        </p:spPr>
        <p:txBody>
          <a:bodyPr/>
          <a:lstStyle/>
          <a:p>
            <a:r>
              <a:rPr lang="en-US" smtClean="0"/>
              <a:t>Real-Time, All-Frequency Shadows in Dynamic Scenes</a:t>
            </a:r>
          </a:p>
        </p:txBody>
      </p:sp>
      <p:sp>
        <p:nvSpPr>
          <p:cNvPr id="327684" name="Slide Number Placeholder 4"/>
          <p:cNvSpPr>
            <a:spLocks noGrp="1"/>
          </p:cNvSpPr>
          <p:nvPr>
            <p:ph type="sldNum" sz="quarter" idx="5"/>
          </p:nvPr>
        </p:nvSpPr>
        <p:spPr>
          <a:noFill/>
        </p:spPr>
        <p:txBody>
          <a:bodyPr/>
          <a:lstStyle/>
          <a:p>
            <a:fld id="{C7346012-1180-441B-A2A5-57145F76349B}" type="slidenum">
              <a:rPr lang="en-US" smtClean="0"/>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Slide Image Placeholder 1"/>
          <p:cNvSpPr>
            <a:spLocks noGrp="1" noRot="1" noChangeAspect="1"/>
          </p:cNvSpPr>
          <p:nvPr>
            <p:ph type="sldImg"/>
          </p:nvPr>
        </p:nvSpPr>
        <p:spPr>
          <a:ln/>
        </p:spPr>
      </p:sp>
      <p:sp>
        <p:nvSpPr>
          <p:cNvPr id="329730" name="Notes Placeholder 2"/>
          <p:cNvSpPr>
            <a:spLocks noGrp="1"/>
          </p:cNvSpPr>
          <p:nvPr>
            <p:ph type="body" idx="1"/>
          </p:nvPr>
        </p:nvSpPr>
        <p:spPr>
          <a:noFill/>
          <a:ln/>
        </p:spPr>
        <p:txBody>
          <a:bodyPr/>
          <a:lstStyle/>
          <a:p>
            <a:r>
              <a:rPr lang="en-US" dirty="0" smtClean="0"/>
              <a:t>So why is this useful for filtering? Let’s see. </a:t>
            </a:r>
          </a:p>
          <a:p>
            <a:endParaRPr lang="en-US" dirty="0" smtClean="0"/>
          </a:p>
          <a:p>
            <a:r>
              <a:rPr lang="en-US" dirty="0" smtClean="0"/>
              <a:t>We introduce a convolution operator, which will represent the shadow filtering step.</a:t>
            </a:r>
          </a:p>
          <a:p>
            <a:endParaRPr lang="en-US" dirty="0" smtClean="0"/>
          </a:p>
          <a:p>
            <a:endParaRPr lang="en-US" dirty="0" smtClean="0"/>
          </a:p>
        </p:txBody>
      </p:sp>
      <p:sp>
        <p:nvSpPr>
          <p:cNvPr id="329731" name="Footer Placeholder 3"/>
          <p:cNvSpPr>
            <a:spLocks noGrp="1"/>
          </p:cNvSpPr>
          <p:nvPr>
            <p:ph type="ftr" sz="quarter" idx="4"/>
          </p:nvPr>
        </p:nvSpPr>
        <p:spPr>
          <a:noFill/>
        </p:spPr>
        <p:txBody>
          <a:bodyPr/>
          <a:lstStyle/>
          <a:p>
            <a:r>
              <a:rPr lang="en-US" smtClean="0"/>
              <a:t>Real-Time, All-Frequency Shadows in Dynamic Scenes</a:t>
            </a:r>
          </a:p>
        </p:txBody>
      </p:sp>
      <p:sp>
        <p:nvSpPr>
          <p:cNvPr id="329732" name="Slide Number Placeholder 4"/>
          <p:cNvSpPr>
            <a:spLocks noGrp="1"/>
          </p:cNvSpPr>
          <p:nvPr>
            <p:ph type="sldNum" sz="quarter" idx="5"/>
          </p:nvPr>
        </p:nvSpPr>
        <p:spPr>
          <a:noFill/>
        </p:spPr>
        <p:txBody>
          <a:bodyPr/>
          <a:lstStyle/>
          <a:p>
            <a:fld id="{05596E4A-87A8-4936-B19C-83E32D2DD5C1}" type="slidenum">
              <a:rPr lang="en-US" smtClean="0"/>
              <a:pPr/>
              <a:t>33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Slide Image Placeholder 1"/>
          <p:cNvSpPr>
            <a:spLocks noGrp="1" noRot="1" noChangeAspect="1"/>
          </p:cNvSpPr>
          <p:nvPr>
            <p:ph type="sldImg"/>
          </p:nvPr>
        </p:nvSpPr>
        <p:spPr>
          <a:ln/>
        </p:spPr>
      </p:sp>
      <p:sp>
        <p:nvSpPr>
          <p:cNvPr id="331778" name="Notes Placeholder 2"/>
          <p:cNvSpPr>
            <a:spLocks noGrp="1"/>
          </p:cNvSpPr>
          <p:nvPr>
            <p:ph type="body" idx="1"/>
          </p:nvPr>
        </p:nvSpPr>
        <p:spPr>
          <a:noFill/>
          <a:ln/>
        </p:spPr>
        <p:txBody>
          <a:bodyPr/>
          <a:lstStyle/>
          <a:p>
            <a:r>
              <a:rPr lang="en-US" dirty="0" smtClean="0"/>
              <a:t>Since the shadow test is simply a linear combination, the convolution operator can be moved inside the sum, and acts only on the parts depending on the basis images. </a:t>
            </a:r>
          </a:p>
          <a:p>
            <a:endParaRPr lang="en-US" dirty="0" smtClean="0"/>
          </a:p>
          <a:p>
            <a:r>
              <a:rPr lang="en-US" dirty="0" smtClean="0"/>
              <a:t>In other words, it is independent of the receiver distance “d”</a:t>
            </a:r>
          </a:p>
        </p:txBody>
      </p:sp>
      <p:sp>
        <p:nvSpPr>
          <p:cNvPr id="331779" name="Footer Placeholder 3"/>
          <p:cNvSpPr>
            <a:spLocks noGrp="1"/>
          </p:cNvSpPr>
          <p:nvPr>
            <p:ph type="ftr" sz="quarter" idx="4"/>
          </p:nvPr>
        </p:nvSpPr>
        <p:spPr>
          <a:noFill/>
        </p:spPr>
        <p:txBody>
          <a:bodyPr/>
          <a:lstStyle/>
          <a:p>
            <a:r>
              <a:rPr lang="en-US" smtClean="0"/>
              <a:t>Real-Time, All-Frequency Shadows in Dynamic Scenes</a:t>
            </a:r>
          </a:p>
        </p:txBody>
      </p:sp>
      <p:sp>
        <p:nvSpPr>
          <p:cNvPr id="331780" name="Slide Number Placeholder 4"/>
          <p:cNvSpPr>
            <a:spLocks noGrp="1"/>
          </p:cNvSpPr>
          <p:nvPr>
            <p:ph type="sldNum" sz="quarter" idx="5"/>
          </p:nvPr>
        </p:nvSpPr>
        <p:spPr>
          <a:noFill/>
        </p:spPr>
        <p:txBody>
          <a:bodyPr/>
          <a:lstStyle/>
          <a:p>
            <a:fld id="{FC9D1E8A-68B8-4E10-8FD4-E6C0A93F0C65}" type="slidenum">
              <a:rPr lang="en-US" smtClean="0"/>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Slide Image Placeholder 1"/>
          <p:cNvSpPr>
            <a:spLocks noGrp="1" noRot="1" noChangeAspect="1"/>
          </p:cNvSpPr>
          <p:nvPr>
            <p:ph type="sldImg"/>
          </p:nvPr>
        </p:nvSpPr>
        <p:spPr>
          <a:ln/>
        </p:spPr>
      </p:sp>
      <p:sp>
        <p:nvSpPr>
          <p:cNvPr id="333826" name="Notes Placeholder 2"/>
          <p:cNvSpPr>
            <a:spLocks noGrp="1"/>
          </p:cNvSpPr>
          <p:nvPr>
            <p:ph type="body" idx="1"/>
          </p:nvPr>
        </p:nvSpPr>
        <p:spPr>
          <a:noFill/>
          <a:ln/>
        </p:spPr>
        <p:txBody>
          <a:bodyPr/>
          <a:lstStyle/>
          <a:p>
            <a:r>
              <a:rPr lang="en-US" dirty="0" smtClean="0"/>
              <a:t>This allows us to </a:t>
            </a:r>
            <a:r>
              <a:rPr lang="en-US" dirty="0" err="1" smtClean="0"/>
              <a:t>prefilter</a:t>
            </a:r>
            <a:r>
              <a:rPr lang="en-US" dirty="0" smtClean="0"/>
              <a:t> the shadows, by actually computing the convolution on each basis image beforehand.</a:t>
            </a:r>
          </a:p>
          <a:p>
            <a:endParaRPr lang="en-US" dirty="0" smtClean="0"/>
          </a:p>
          <a:p>
            <a:r>
              <a:rPr lang="en-US" dirty="0" smtClean="0"/>
              <a:t>In particular, we can now apply either </a:t>
            </a:r>
            <a:r>
              <a:rPr lang="en-US" dirty="0" err="1" smtClean="0"/>
              <a:t>mipmapping</a:t>
            </a:r>
            <a:r>
              <a:rPr lang="en-US" dirty="0" smtClean="0"/>
              <a:t> or summed area tables to filter with differently shaped kernels at run-time.</a:t>
            </a:r>
          </a:p>
        </p:txBody>
      </p:sp>
      <p:sp>
        <p:nvSpPr>
          <p:cNvPr id="333827" name="Footer Placeholder 3"/>
          <p:cNvSpPr>
            <a:spLocks noGrp="1"/>
          </p:cNvSpPr>
          <p:nvPr>
            <p:ph type="ftr" sz="quarter" idx="4"/>
          </p:nvPr>
        </p:nvSpPr>
        <p:spPr>
          <a:noFill/>
        </p:spPr>
        <p:txBody>
          <a:bodyPr/>
          <a:lstStyle/>
          <a:p>
            <a:r>
              <a:rPr lang="en-US" smtClean="0"/>
              <a:t>Real-Time, All-Frequency Shadows in Dynamic Scenes</a:t>
            </a:r>
          </a:p>
        </p:txBody>
      </p:sp>
      <p:sp>
        <p:nvSpPr>
          <p:cNvPr id="333828" name="Slide Number Placeholder 4"/>
          <p:cNvSpPr>
            <a:spLocks noGrp="1"/>
          </p:cNvSpPr>
          <p:nvPr>
            <p:ph type="sldNum" sz="quarter" idx="5"/>
          </p:nvPr>
        </p:nvSpPr>
        <p:spPr>
          <a:noFill/>
        </p:spPr>
        <p:txBody>
          <a:bodyPr/>
          <a:lstStyle/>
          <a:p>
            <a:fld id="{229CFBCC-3D3A-43BE-B72B-4107D9138088}" type="slidenum">
              <a:rPr lang="en-US" smtClean="0"/>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Slide Image Placeholder 1"/>
          <p:cNvSpPr>
            <a:spLocks noGrp="1" noRot="1" noChangeAspect="1"/>
          </p:cNvSpPr>
          <p:nvPr>
            <p:ph type="sldImg"/>
          </p:nvPr>
        </p:nvSpPr>
        <p:spPr>
          <a:ln/>
        </p:spPr>
      </p:sp>
      <p:sp>
        <p:nvSpPr>
          <p:cNvPr id="356354" name="Notes Placeholder 2"/>
          <p:cNvSpPr>
            <a:spLocks noGrp="1"/>
          </p:cNvSpPr>
          <p:nvPr>
            <p:ph type="body" idx="1"/>
          </p:nvPr>
        </p:nvSpPr>
        <p:spPr>
          <a:noFill/>
          <a:ln/>
        </p:spPr>
        <p:txBody>
          <a:bodyPr/>
          <a:lstStyle/>
          <a:p>
            <a:r>
              <a:rPr lang="en-US" dirty="0" smtClean="0"/>
              <a:t>Next, we will show how the previous filtering approach can be extended to compute the blocker depth.</a:t>
            </a:r>
          </a:p>
          <a:p>
            <a:endParaRPr lang="en-US" dirty="0" smtClean="0"/>
          </a:p>
        </p:txBody>
      </p:sp>
      <p:sp>
        <p:nvSpPr>
          <p:cNvPr id="356355" name="Footer Placeholder 3"/>
          <p:cNvSpPr>
            <a:spLocks noGrp="1"/>
          </p:cNvSpPr>
          <p:nvPr>
            <p:ph type="ftr" sz="quarter" idx="4"/>
          </p:nvPr>
        </p:nvSpPr>
        <p:spPr>
          <a:noFill/>
        </p:spPr>
        <p:txBody>
          <a:bodyPr/>
          <a:lstStyle/>
          <a:p>
            <a:r>
              <a:rPr lang="en-US" smtClean="0"/>
              <a:t>Real-Time, All-Frequency Shadows in Dynamic Scenes</a:t>
            </a:r>
          </a:p>
        </p:txBody>
      </p:sp>
      <p:sp>
        <p:nvSpPr>
          <p:cNvPr id="356356" name="Slide Number Placeholder 4"/>
          <p:cNvSpPr>
            <a:spLocks noGrp="1"/>
          </p:cNvSpPr>
          <p:nvPr>
            <p:ph type="sldNum" sz="quarter" idx="5"/>
          </p:nvPr>
        </p:nvSpPr>
        <p:spPr>
          <a:noFill/>
        </p:spPr>
        <p:txBody>
          <a:bodyPr/>
          <a:lstStyle/>
          <a:p>
            <a:fld id="{FA10C5F4-A067-4E2A-9A34-2131B8EC2C71}" type="slidenum">
              <a:rPr lang="en-US" smtClean="0"/>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Slide Image Placeholder 1"/>
          <p:cNvSpPr>
            <a:spLocks noGrp="1" noRot="1" noChangeAspect="1"/>
          </p:cNvSpPr>
          <p:nvPr>
            <p:ph type="sldImg"/>
          </p:nvPr>
        </p:nvSpPr>
        <p:spPr>
          <a:ln/>
        </p:spPr>
      </p:sp>
      <p:sp>
        <p:nvSpPr>
          <p:cNvPr id="352258" name="Notes Placeholder 2"/>
          <p:cNvSpPr>
            <a:spLocks noGrp="1"/>
          </p:cNvSpPr>
          <p:nvPr>
            <p:ph type="body" idx="1"/>
          </p:nvPr>
        </p:nvSpPr>
        <p:spPr>
          <a:noFill/>
          <a:ln/>
        </p:spPr>
        <p:txBody>
          <a:bodyPr/>
          <a:lstStyle/>
          <a:p>
            <a:r>
              <a:rPr lang="en-US" dirty="0" smtClean="0"/>
              <a:t>If we’d have a single flat blocker, we could simply look for its depth in the shadow map.</a:t>
            </a:r>
          </a:p>
          <a:p>
            <a:endParaRPr lang="en-US" dirty="0" smtClean="0"/>
          </a:p>
          <a:p>
            <a:r>
              <a:rPr lang="en-US" dirty="0" smtClean="0"/>
              <a:t>Unfortunately, blockers often consist of different depth values, which might have been sampled from different objects. </a:t>
            </a:r>
          </a:p>
          <a:p>
            <a:endParaRPr lang="en-US" dirty="0" smtClean="0"/>
          </a:p>
          <a:p>
            <a:r>
              <a:rPr lang="en-US" dirty="0" smtClean="0"/>
              <a:t>Still, we need to pick a single depth in order to carry out the shadow filter. </a:t>
            </a:r>
          </a:p>
        </p:txBody>
      </p:sp>
      <p:sp>
        <p:nvSpPr>
          <p:cNvPr id="352259" name="Footer Placeholder 3"/>
          <p:cNvSpPr>
            <a:spLocks noGrp="1"/>
          </p:cNvSpPr>
          <p:nvPr>
            <p:ph type="ftr" sz="quarter" idx="4"/>
          </p:nvPr>
        </p:nvSpPr>
        <p:spPr>
          <a:noFill/>
        </p:spPr>
        <p:txBody>
          <a:bodyPr/>
          <a:lstStyle/>
          <a:p>
            <a:r>
              <a:rPr lang="en-US" smtClean="0"/>
              <a:t>Real-Time, All-Frequency Shadows in Dynamic Scenes</a:t>
            </a:r>
          </a:p>
        </p:txBody>
      </p:sp>
      <p:sp>
        <p:nvSpPr>
          <p:cNvPr id="352260" name="Slide Number Placeholder 4"/>
          <p:cNvSpPr>
            <a:spLocks noGrp="1"/>
          </p:cNvSpPr>
          <p:nvPr>
            <p:ph type="sldNum" sz="quarter" idx="5"/>
          </p:nvPr>
        </p:nvSpPr>
        <p:spPr>
          <a:noFill/>
        </p:spPr>
        <p:txBody>
          <a:bodyPr/>
          <a:lstStyle/>
          <a:p>
            <a:fld id="{9D4B590F-F9C5-4098-9F56-885A2643C046}" type="slidenum">
              <a:rPr lang="en-US" smtClean="0"/>
              <a:pPr/>
              <a:t>37</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Slide Image Placeholder 1"/>
          <p:cNvSpPr>
            <a:spLocks noGrp="1" noRot="1" noChangeAspect="1"/>
          </p:cNvSpPr>
          <p:nvPr>
            <p:ph type="sldImg"/>
          </p:nvPr>
        </p:nvSpPr>
        <p:spPr>
          <a:ln/>
        </p:spPr>
      </p:sp>
      <p:sp>
        <p:nvSpPr>
          <p:cNvPr id="352258" name="Notes Placeholder 2"/>
          <p:cNvSpPr>
            <a:spLocks noGrp="1"/>
          </p:cNvSpPr>
          <p:nvPr>
            <p:ph type="body" idx="1"/>
          </p:nvPr>
        </p:nvSpPr>
        <p:spPr>
          <a:noFill/>
          <a:ln/>
        </p:spPr>
        <p:txBody>
          <a:bodyPr/>
          <a:lstStyle/>
          <a:p>
            <a:r>
              <a:rPr lang="en-US" dirty="0" smtClean="0"/>
              <a:t>Fernando proposed look for all possible blocker pixels, and average their depth values. </a:t>
            </a:r>
          </a:p>
          <a:p>
            <a:endParaRPr lang="en-US" dirty="0" smtClean="0"/>
          </a:p>
          <a:p>
            <a:r>
              <a:rPr lang="en-US" dirty="0" smtClean="0"/>
              <a:t>This may seem like a crude approximation, but it turns out to produce very convincing results, as we will show later.</a:t>
            </a:r>
          </a:p>
          <a:p>
            <a:endParaRPr lang="en-US" dirty="0" smtClean="0"/>
          </a:p>
          <a:p>
            <a:r>
              <a:rPr lang="en-US" dirty="0" smtClean="0"/>
              <a:t>One of the key insights in our paper, is that this step can be seen as a filtering problem too.</a:t>
            </a:r>
          </a:p>
        </p:txBody>
      </p:sp>
      <p:sp>
        <p:nvSpPr>
          <p:cNvPr id="352259" name="Footer Placeholder 3"/>
          <p:cNvSpPr>
            <a:spLocks noGrp="1"/>
          </p:cNvSpPr>
          <p:nvPr>
            <p:ph type="ftr" sz="quarter" idx="4"/>
          </p:nvPr>
        </p:nvSpPr>
        <p:spPr>
          <a:noFill/>
        </p:spPr>
        <p:txBody>
          <a:bodyPr/>
          <a:lstStyle/>
          <a:p>
            <a:r>
              <a:rPr lang="en-US" smtClean="0"/>
              <a:t>Real-Time, All-Frequency Shadows in Dynamic Scenes</a:t>
            </a:r>
          </a:p>
        </p:txBody>
      </p:sp>
      <p:sp>
        <p:nvSpPr>
          <p:cNvPr id="352260" name="Slide Number Placeholder 4"/>
          <p:cNvSpPr>
            <a:spLocks noGrp="1"/>
          </p:cNvSpPr>
          <p:nvPr>
            <p:ph type="sldNum" sz="quarter" idx="5"/>
          </p:nvPr>
        </p:nvSpPr>
        <p:spPr>
          <a:noFill/>
        </p:spPr>
        <p:txBody>
          <a:bodyPr/>
          <a:lstStyle/>
          <a:p>
            <a:fld id="{9D4B590F-F9C5-4098-9F56-885A2643C046}" type="slidenum">
              <a:rPr lang="en-US" smtClean="0"/>
              <a:pPr/>
              <a:t>38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Slide Image Placeholder 1"/>
          <p:cNvSpPr>
            <a:spLocks noGrp="1" noRot="1" noChangeAspect="1"/>
          </p:cNvSpPr>
          <p:nvPr>
            <p:ph type="sldImg"/>
          </p:nvPr>
        </p:nvSpPr>
        <p:spPr>
          <a:ln/>
        </p:spPr>
      </p:sp>
      <p:sp>
        <p:nvSpPr>
          <p:cNvPr id="366594" name="Notes Placeholder 2"/>
          <p:cNvSpPr>
            <a:spLocks noGrp="1"/>
          </p:cNvSpPr>
          <p:nvPr>
            <p:ph type="body" idx="1"/>
          </p:nvPr>
        </p:nvSpPr>
        <p:spPr>
          <a:noFill/>
          <a:ln/>
        </p:spPr>
        <p:txBody>
          <a:bodyPr/>
          <a:lstStyle/>
          <a:p>
            <a:r>
              <a:rPr lang="en-US" dirty="0" smtClean="0"/>
              <a:t>Let us return to our example from before. </a:t>
            </a:r>
          </a:p>
          <a:p>
            <a:endParaRPr lang="en-US" dirty="0" smtClean="0"/>
          </a:p>
          <a:p>
            <a:r>
              <a:rPr lang="en-US" dirty="0" smtClean="0"/>
              <a:t>For a given scene point, we wish to obtain the average of blocking depths in the region indicated in green. </a:t>
            </a:r>
          </a:p>
          <a:p>
            <a:endParaRPr lang="en-US" dirty="0" smtClean="0"/>
          </a:p>
          <a:p>
            <a:r>
              <a:rPr lang="en-US" dirty="0" smtClean="0"/>
              <a:t>This region represents the intersection of pyramid formed by the receiving location and the light source, with the shadow map. It contains all the blockers that are responsible for casting a soft shadow.</a:t>
            </a:r>
          </a:p>
          <a:p>
            <a:endParaRPr lang="en-US" dirty="0" smtClean="0"/>
          </a:p>
          <a:p>
            <a:endParaRPr lang="en-US" dirty="0" smtClean="0"/>
          </a:p>
        </p:txBody>
      </p:sp>
      <p:sp>
        <p:nvSpPr>
          <p:cNvPr id="366595" name="Footer Placeholder 3"/>
          <p:cNvSpPr>
            <a:spLocks noGrp="1"/>
          </p:cNvSpPr>
          <p:nvPr>
            <p:ph type="ftr" sz="quarter" idx="4"/>
          </p:nvPr>
        </p:nvSpPr>
        <p:spPr>
          <a:noFill/>
        </p:spPr>
        <p:txBody>
          <a:bodyPr/>
          <a:lstStyle/>
          <a:p>
            <a:r>
              <a:rPr lang="en-US" smtClean="0"/>
              <a:t>Real-Time, All-Frequency Shadows in Dynamic Scenes</a:t>
            </a:r>
          </a:p>
        </p:txBody>
      </p:sp>
      <p:sp>
        <p:nvSpPr>
          <p:cNvPr id="366596" name="Slide Number Placeholder 4"/>
          <p:cNvSpPr>
            <a:spLocks noGrp="1"/>
          </p:cNvSpPr>
          <p:nvPr>
            <p:ph type="sldNum" sz="quarter" idx="5"/>
          </p:nvPr>
        </p:nvSpPr>
        <p:spPr>
          <a:noFill/>
        </p:spPr>
        <p:txBody>
          <a:bodyPr/>
          <a:lstStyle/>
          <a:p>
            <a:fld id="{AFDB4AD5-F02F-473E-BB4F-5E050E5C6EA4}" type="slidenum">
              <a:rPr lang="en-US" smtClean="0"/>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a:ln/>
        </p:spPr>
      </p:sp>
      <p:sp>
        <p:nvSpPr>
          <p:cNvPr id="14338" name="Notes Placeholder 2"/>
          <p:cNvSpPr>
            <a:spLocks noGrp="1"/>
          </p:cNvSpPr>
          <p:nvPr>
            <p:ph type="body" idx="1"/>
          </p:nvPr>
        </p:nvSpPr>
        <p:spPr>
          <a:noFill/>
          <a:ln/>
        </p:spPr>
        <p:txBody>
          <a:bodyPr/>
          <a:lstStyle/>
          <a:p>
            <a:r>
              <a:rPr lang="en-US" dirty="0" smtClean="0"/>
              <a:t>The idea in our paper is to use spatially varying filtering to simulate soft shadows. </a:t>
            </a:r>
          </a:p>
          <a:p>
            <a:endParaRPr lang="en-US" dirty="0" smtClean="0"/>
          </a:p>
          <a:p>
            <a:r>
              <a:rPr lang="en-US" dirty="0" smtClean="0"/>
              <a:t>In other words, shadows cast from an area light source instead of a point light source.</a:t>
            </a:r>
          </a:p>
        </p:txBody>
      </p:sp>
      <p:sp>
        <p:nvSpPr>
          <p:cNvPr id="14339" name="Footer Placeholder 3"/>
          <p:cNvSpPr>
            <a:spLocks noGrp="1"/>
          </p:cNvSpPr>
          <p:nvPr>
            <p:ph type="ftr" sz="quarter" idx="4"/>
          </p:nvPr>
        </p:nvSpPr>
        <p:spPr>
          <a:noFill/>
        </p:spPr>
        <p:txBody>
          <a:bodyPr/>
          <a:lstStyle/>
          <a:p>
            <a:r>
              <a:rPr lang="en-US" smtClean="0"/>
              <a:t>Real-Time, All-Frequency Shadows in Dynamic Scenes</a:t>
            </a:r>
          </a:p>
        </p:txBody>
      </p:sp>
      <p:sp>
        <p:nvSpPr>
          <p:cNvPr id="14340" name="Slide Number Placeholder 4"/>
          <p:cNvSpPr>
            <a:spLocks noGrp="1"/>
          </p:cNvSpPr>
          <p:nvPr>
            <p:ph type="sldNum" sz="quarter" idx="5"/>
          </p:nvPr>
        </p:nvSpPr>
        <p:spPr>
          <a:noFill/>
        </p:spPr>
        <p:txBody>
          <a:bodyPr/>
          <a:lstStyle/>
          <a:p>
            <a:fld id="{1A80B2D8-A9BC-419F-BE57-03602F804C2A}" type="slidenum">
              <a:rPr lang="en-US" smtClean="0"/>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Slide Image Placeholder 1"/>
          <p:cNvSpPr>
            <a:spLocks noGrp="1" noRot="1" noChangeAspect="1"/>
          </p:cNvSpPr>
          <p:nvPr>
            <p:ph type="sldImg"/>
          </p:nvPr>
        </p:nvSpPr>
        <p:spPr>
          <a:ln/>
        </p:spPr>
      </p:sp>
      <p:sp>
        <p:nvSpPr>
          <p:cNvPr id="366594" name="Notes Placeholder 2"/>
          <p:cNvSpPr>
            <a:spLocks noGrp="1"/>
          </p:cNvSpPr>
          <p:nvPr>
            <p:ph type="body" idx="1"/>
          </p:nvPr>
        </p:nvSpPr>
        <p:spPr>
          <a:noFill/>
          <a:ln/>
        </p:spPr>
        <p:txBody>
          <a:bodyPr/>
          <a:lstStyle/>
          <a:p>
            <a:r>
              <a:rPr lang="en-US" dirty="0" smtClean="0"/>
              <a:t>We can’t just average all depth values within the region, but only those that are part of blockers. In other words, those that are in front of the receiver. </a:t>
            </a:r>
          </a:p>
          <a:p>
            <a:endParaRPr lang="en-US" dirty="0" smtClean="0"/>
          </a:p>
          <a:p>
            <a:r>
              <a:rPr lang="en-US" dirty="0" smtClean="0"/>
              <a:t>Those pixels are marked as white in this mask.</a:t>
            </a:r>
          </a:p>
        </p:txBody>
      </p:sp>
      <p:sp>
        <p:nvSpPr>
          <p:cNvPr id="366595" name="Footer Placeholder 3"/>
          <p:cNvSpPr>
            <a:spLocks noGrp="1"/>
          </p:cNvSpPr>
          <p:nvPr>
            <p:ph type="ftr" sz="quarter" idx="4"/>
          </p:nvPr>
        </p:nvSpPr>
        <p:spPr>
          <a:noFill/>
        </p:spPr>
        <p:txBody>
          <a:bodyPr/>
          <a:lstStyle/>
          <a:p>
            <a:r>
              <a:rPr lang="en-US" smtClean="0"/>
              <a:t>Real-Time, All-Frequency Shadows in Dynamic Scenes</a:t>
            </a:r>
          </a:p>
        </p:txBody>
      </p:sp>
      <p:sp>
        <p:nvSpPr>
          <p:cNvPr id="366596" name="Slide Number Placeholder 4"/>
          <p:cNvSpPr>
            <a:spLocks noGrp="1"/>
          </p:cNvSpPr>
          <p:nvPr>
            <p:ph type="sldNum" sz="quarter" idx="5"/>
          </p:nvPr>
        </p:nvSpPr>
        <p:spPr>
          <a:noFill/>
        </p:spPr>
        <p:txBody>
          <a:bodyPr/>
          <a:lstStyle/>
          <a:p>
            <a:fld id="{AFDB4AD5-F02F-473E-BB4F-5E050E5C6EA4}" type="slidenum">
              <a:rPr lang="en-US" smtClean="0"/>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Slide Image Placeholder 1"/>
          <p:cNvSpPr>
            <a:spLocks noGrp="1" noRot="1" noChangeAspect="1"/>
          </p:cNvSpPr>
          <p:nvPr>
            <p:ph type="sldImg"/>
          </p:nvPr>
        </p:nvSpPr>
        <p:spPr>
          <a:ln/>
        </p:spPr>
      </p:sp>
      <p:sp>
        <p:nvSpPr>
          <p:cNvPr id="366594" name="Notes Placeholder 2"/>
          <p:cNvSpPr>
            <a:spLocks noGrp="1"/>
          </p:cNvSpPr>
          <p:nvPr>
            <p:ph type="body" idx="1"/>
          </p:nvPr>
        </p:nvSpPr>
        <p:spPr>
          <a:noFill/>
          <a:ln/>
        </p:spPr>
        <p:txBody>
          <a:bodyPr/>
          <a:lstStyle/>
          <a:p>
            <a:r>
              <a:rPr lang="en-US" dirty="0" smtClean="0"/>
              <a:t>So we should only average the depth values shown here.</a:t>
            </a:r>
          </a:p>
        </p:txBody>
      </p:sp>
      <p:sp>
        <p:nvSpPr>
          <p:cNvPr id="366595" name="Footer Placeholder 3"/>
          <p:cNvSpPr>
            <a:spLocks noGrp="1"/>
          </p:cNvSpPr>
          <p:nvPr>
            <p:ph type="ftr" sz="quarter" idx="4"/>
          </p:nvPr>
        </p:nvSpPr>
        <p:spPr>
          <a:noFill/>
        </p:spPr>
        <p:txBody>
          <a:bodyPr/>
          <a:lstStyle/>
          <a:p>
            <a:r>
              <a:rPr lang="en-US" smtClean="0"/>
              <a:t>Real-Time, All-Frequency Shadows in Dynamic Scenes</a:t>
            </a:r>
          </a:p>
        </p:txBody>
      </p:sp>
      <p:sp>
        <p:nvSpPr>
          <p:cNvPr id="366596" name="Slide Number Placeholder 4"/>
          <p:cNvSpPr>
            <a:spLocks noGrp="1"/>
          </p:cNvSpPr>
          <p:nvPr>
            <p:ph type="sldNum" sz="quarter" idx="5"/>
          </p:nvPr>
        </p:nvSpPr>
        <p:spPr>
          <a:noFill/>
        </p:spPr>
        <p:txBody>
          <a:bodyPr/>
          <a:lstStyle/>
          <a:p>
            <a:fld id="{AFDB4AD5-F02F-473E-BB4F-5E050E5C6EA4}" type="slidenum">
              <a:rPr lang="en-US" smtClean="0"/>
              <a:pPr/>
              <a:t>41</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Slide Image Placeholder 1"/>
          <p:cNvSpPr>
            <a:spLocks noGrp="1" noRot="1" noChangeAspect="1"/>
          </p:cNvSpPr>
          <p:nvPr>
            <p:ph type="sldImg"/>
          </p:nvPr>
        </p:nvSpPr>
        <p:spPr>
          <a:ln/>
        </p:spPr>
      </p:sp>
      <p:sp>
        <p:nvSpPr>
          <p:cNvPr id="366594" name="Notes Placeholder 2"/>
          <p:cNvSpPr>
            <a:spLocks noGrp="1"/>
          </p:cNvSpPr>
          <p:nvPr>
            <p:ph type="body" idx="1"/>
          </p:nvPr>
        </p:nvSpPr>
        <p:spPr>
          <a:noFill/>
          <a:ln/>
        </p:spPr>
        <p:txBody>
          <a:bodyPr/>
          <a:lstStyle/>
          <a:p>
            <a:r>
              <a:rPr lang="en-US" dirty="0" smtClean="0"/>
              <a:t>Because we need to average for all locations on the ground plane, we can rewrite this as a convolution operation, where the filter is shaped like the light source, in this case a square.</a:t>
            </a:r>
          </a:p>
        </p:txBody>
      </p:sp>
      <p:sp>
        <p:nvSpPr>
          <p:cNvPr id="366595" name="Footer Placeholder 3"/>
          <p:cNvSpPr>
            <a:spLocks noGrp="1"/>
          </p:cNvSpPr>
          <p:nvPr>
            <p:ph type="ftr" sz="quarter" idx="4"/>
          </p:nvPr>
        </p:nvSpPr>
        <p:spPr>
          <a:noFill/>
        </p:spPr>
        <p:txBody>
          <a:bodyPr/>
          <a:lstStyle/>
          <a:p>
            <a:r>
              <a:rPr lang="en-US" smtClean="0"/>
              <a:t>Real-Time, All-Frequency Shadows in Dynamic Scenes</a:t>
            </a:r>
          </a:p>
        </p:txBody>
      </p:sp>
      <p:sp>
        <p:nvSpPr>
          <p:cNvPr id="366596" name="Slide Number Placeholder 4"/>
          <p:cNvSpPr>
            <a:spLocks noGrp="1"/>
          </p:cNvSpPr>
          <p:nvPr>
            <p:ph type="sldNum" sz="quarter" idx="5"/>
          </p:nvPr>
        </p:nvSpPr>
        <p:spPr>
          <a:noFill/>
        </p:spPr>
        <p:txBody>
          <a:bodyPr/>
          <a:lstStyle/>
          <a:p>
            <a:fld id="{AFDB4AD5-F02F-473E-BB4F-5E050E5C6EA4}" type="slidenum">
              <a:rPr lang="en-US" smtClean="0"/>
              <a:pPr/>
              <a:t>42</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1" name="Slide Image Placeholder 1"/>
          <p:cNvSpPr>
            <a:spLocks noGrp="1" noRot="1" noChangeAspect="1"/>
          </p:cNvSpPr>
          <p:nvPr>
            <p:ph type="sldImg"/>
          </p:nvPr>
        </p:nvSpPr>
        <p:spPr>
          <a:ln/>
        </p:spPr>
      </p:sp>
      <p:sp>
        <p:nvSpPr>
          <p:cNvPr id="368642" name="Notes Placeholder 2"/>
          <p:cNvSpPr>
            <a:spLocks noGrp="1"/>
          </p:cNvSpPr>
          <p:nvPr>
            <p:ph type="body" idx="1"/>
          </p:nvPr>
        </p:nvSpPr>
        <p:spPr>
          <a:noFill/>
          <a:ln/>
        </p:spPr>
        <p:txBody>
          <a:bodyPr/>
          <a:lstStyle/>
          <a:p>
            <a:r>
              <a:rPr lang="en-US" dirty="0" smtClean="0"/>
              <a:t>Let us now see how the same idea from convolution shadow mapping applies here. </a:t>
            </a:r>
          </a:p>
          <a:p>
            <a:endParaRPr lang="en-US" dirty="0" smtClean="0"/>
          </a:p>
          <a:p>
            <a:r>
              <a:rPr lang="en-US" dirty="0" smtClean="0"/>
              <a:t>Basically, we need to convolve the product of the mask which selects all the pixels in front of the receiver, and the depth map.</a:t>
            </a:r>
          </a:p>
          <a:p>
            <a:endParaRPr lang="en-US" dirty="0" smtClean="0"/>
          </a:p>
          <a:p>
            <a:r>
              <a:rPr lang="en-US" dirty="0" smtClean="0"/>
              <a:t>Note we also need to normalize this convolution, because of the multiplication by the mask.  </a:t>
            </a:r>
          </a:p>
          <a:p>
            <a:endParaRPr lang="en-US" dirty="0" smtClean="0"/>
          </a:p>
          <a:p>
            <a:r>
              <a:rPr lang="en-US" dirty="0" smtClean="0"/>
              <a:t>This is fairly straightforward, and more details are given in the paper. </a:t>
            </a:r>
          </a:p>
          <a:p>
            <a:endParaRPr lang="en-US" dirty="0" smtClean="0"/>
          </a:p>
        </p:txBody>
      </p:sp>
      <p:sp>
        <p:nvSpPr>
          <p:cNvPr id="368643" name="Footer Placeholder 3"/>
          <p:cNvSpPr>
            <a:spLocks noGrp="1"/>
          </p:cNvSpPr>
          <p:nvPr>
            <p:ph type="ftr" sz="quarter" idx="4"/>
          </p:nvPr>
        </p:nvSpPr>
        <p:spPr>
          <a:noFill/>
        </p:spPr>
        <p:txBody>
          <a:bodyPr/>
          <a:lstStyle/>
          <a:p>
            <a:r>
              <a:rPr lang="en-US" smtClean="0"/>
              <a:t>Real-Time, All-Frequency Shadows in Dynamic Scenes</a:t>
            </a:r>
          </a:p>
        </p:txBody>
      </p:sp>
      <p:sp>
        <p:nvSpPr>
          <p:cNvPr id="368644" name="Slide Number Placeholder 4"/>
          <p:cNvSpPr>
            <a:spLocks noGrp="1"/>
          </p:cNvSpPr>
          <p:nvPr>
            <p:ph type="sldNum" sz="quarter" idx="5"/>
          </p:nvPr>
        </p:nvSpPr>
        <p:spPr>
          <a:noFill/>
        </p:spPr>
        <p:txBody>
          <a:bodyPr/>
          <a:lstStyle/>
          <a:p>
            <a:fld id="{5CFA9264-5ED4-45A8-B549-897E3FE74F84}" type="slidenum">
              <a:rPr lang="en-US" smtClean="0"/>
              <a:pPr/>
              <a:t>43</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1" name="Slide Image Placeholder 1"/>
          <p:cNvSpPr>
            <a:spLocks noGrp="1" noRot="1" noChangeAspect="1"/>
          </p:cNvSpPr>
          <p:nvPr>
            <p:ph type="sldImg"/>
          </p:nvPr>
        </p:nvSpPr>
        <p:spPr>
          <a:ln/>
        </p:spPr>
      </p:sp>
      <p:sp>
        <p:nvSpPr>
          <p:cNvPr id="368642" name="Notes Placeholder 2"/>
          <p:cNvSpPr>
            <a:spLocks noGrp="1"/>
          </p:cNvSpPr>
          <p:nvPr>
            <p:ph type="body" idx="1"/>
          </p:nvPr>
        </p:nvSpPr>
        <p:spPr>
          <a:noFill/>
          <a:ln/>
        </p:spPr>
        <p:txBody>
          <a:bodyPr/>
          <a:lstStyle/>
          <a:p>
            <a:r>
              <a:rPr lang="en-US" dirty="0" smtClean="0"/>
              <a:t>Let’s return  to the convolution problem on the slide. We rewrite the mask as a comparison operation…</a:t>
            </a:r>
          </a:p>
        </p:txBody>
      </p:sp>
      <p:sp>
        <p:nvSpPr>
          <p:cNvPr id="368643" name="Footer Placeholder 3"/>
          <p:cNvSpPr>
            <a:spLocks noGrp="1"/>
          </p:cNvSpPr>
          <p:nvPr>
            <p:ph type="ftr" sz="quarter" idx="4"/>
          </p:nvPr>
        </p:nvSpPr>
        <p:spPr>
          <a:noFill/>
        </p:spPr>
        <p:txBody>
          <a:bodyPr/>
          <a:lstStyle/>
          <a:p>
            <a:r>
              <a:rPr lang="en-US" smtClean="0"/>
              <a:t>Real-Time, All-Frequency Shadows in Dynamic Scenes</a:t>
            </a:r>
          </a:p>
        </p:txBody>
      </p:sp>
      <p:sp>
        <p:nvSpPr>
          <p:cNvPr id="368644" name="Slide Number Placeholder 4"/>
          <p:cNvSpPr>
            <a:spLocks noGrp="1"/>
          </p:cNvSpPr>
          <p:nvPr>
            <p:ph type="sldNum" sz="quarter" idx="5"/>
          </p:nvPr>
        </p:nvSpPr>
        <p:spPr>
          <a:noFill/>
        </p:spPr>
        <p:txBody>
          <a:bodyPr/>
          <a:lstStyle/>
          <a:p>
            <a:fld id="{5CFA9264-5ED4-45A8-B549-897E3FE74F84}" type="slidenum">
              <a:rPr lang="en-US" smtClean="0"/>
              <a:pPr/>
              <a:t>44</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89" name="Slide Image Placeholder 1"/>
          <p:cNvSpPr>
            <a:spLocks noGrp="1" noRot="1" noChangeAspect="1"/>
          </p:cNvSpPr>
          <p:nvPr>
            <p:ph type="sldImg"/>
          </p:nvPr>
        </p:nvSpPr>
        <p:spPr>
          <a:ln/>
        </p:spPr>
      </p:sp>
      <p:sp>
        <p:nvSpPr>
          <p:cNvPr id="370690" name="Notes Placeholder 2"/>
          <p:cNvSpPr>
            <a:spLocks noGrp="1"/>
          </p:cNvSpPr>
          <p:nvPr>
            <p:ph type="body" idx="1"/>
          </p:nvPr>
        </p:nvSpPr>
        <p:spPr>
          <a:noFill/>
          <a:ln/>
        </p:spPr>
        <p:txBody>
          <a:bodyPr/>
          <a:lstStyle/>
          <a:p>
            <a:r>
              <a:rPr lang="en-US" dirty="0" smtClean="0"/>
              <a:t>Which in turn can be written as a function, like we did before. </a:t>
            </a:r>
          </a:p>
          <a:p>
            <a:endParaRPr lang="en-US" dirty="0" smtClean="0"/>
          </a:p>
          <a:p>
            <a:r>
              <a:rPr lang="en-US" dirty="0" smtClean="0"/>
              <a:t>However, this time we have a different function, but it is actually just the complement of the shadow comparison function we used before.</a:t>
            </a:r>
          </a:p>
        </p:txBody>
      </p:sp>
      <p:sp>
        <p:nvSpPr>
          <p:cNvPr id="370691" name="Footer Placeholder 3"/>
          <p:cNvSpPr>
            <a:spLocks noGrp="1"/>
          </p:cNvSpPr>
          <p:nvPr>
            <p:ph type="ftr" sz="quarter" idx="4"/>
          </p:nvPr>
        </p:nvSpPr>
        <p:spPr>
          <a:noFill/>
        </p:spPr>
        <p:txBody>
          <a:bodyPr/>
          <a:lstStyle/>
          <a:p>
            <a:r>
              <a:rPr lang="en-US" smtClean="0"/>
              <a:t>Real-Time, All-Frequency Shadows in Dynamic Scenes</a:t>
            </a:r>
          </a:p>
        </p:txBody>
      </p:sp>
      <p:sp>
        <p:nvSpPr>
          <p:cNvPr id="370692" name="Slide Number Placeholder 4"/>
          <p:cNvSpPr>
            <a:spLocks noGrp="1"/>
          </p:cNvSpPr>
          <p:nvPr>
            <p:ph type="sldNum" sz="quarter" idx="5"/>
          </p:nvPr>
        </p:nvSpPr>
        <p:spPr>
          <a:noFill/>
        </p:spPr>
        <p:txBody>
          <a:bodyPr/>
          <a:lstStyle/>
          <a:p>
            <a:fld id="{6DEB099C-8D64-4E5F-9494-45959B6D3851}" type="slidenum">
              <a:rPr lang="en-US" smtClean="0"/>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89" name="Slide Image Placeholder 1"/>
          <p:cNvSpPr>
            <a:spLocks noGrp="1" noRot="1" noChangeAspect="1"/>
          </p:cNvSpPr>
          <p:nvPr>
            <p:ph type="sldImg"/>
          </p:nvPr>
        </p:nvSpPr>
        <p:spPr>
          <a:ln/>
        </p:spPr>
      </p:sp>
      <p:sp>
        <p:nvSpPr>
          <p:cNvPr id="370690" name="Notes Placeholder 2"/>
          <p:cNvSpPr>
            <a:spLocks noGrp="1"/>
          </p:cNvSpPr>
          <p:nvPr>
            <p:ph type="body" idx="1"/>
          </p:nvPr>
        </p:nvSpPr>
        <p:spPr>
          <a:noFill/>
          <a:ln/>
        </p:spPr>
        <p:txBody>
          <a:bodyPr/>
          <a:lstStyle/>
          <a:p>
            <a:r>
              <a:rPr lang="en-US" dirty="0" smtClean="0"/>
              <a:t>Again, we approximate f bar using a linear expansion.</a:t>
            </a:r>
          </a:p>
        </p:txBody>
      </p:sp>
      <p:sp>
        <p:nvSpPr>
          <p:cNvPr id="370691" name="Footer Placeholder 3"/>
          <p:cNvSpPr>
            <a:spLocks noGrp="1"/>
          </p:cNvSpPr>
          <p:nvPr>
            <p:ph type="ftr" sz="quarter" idx="4"/>
          </p:nvPr>
        </p:nvSpPr>
        <p:spPr>
          <a:noFill/>
        </p:spPr>
        <p:txBody>
          <a:bodyPr/>
          <a:lstStyle/>
          <a:p>
            <a:r>
              <a:rPr lang="en-US" smtClean="0"/>
              <a:t>Real-Time, All-Frequency Shadows in Dynamic Scenes</a:t>
            </a:r>
          </a:p>
        </p:txBody>
      </p:sp>
      <p:sp>
        <p:nvSpPr>
          <p:cNvPr id="370692" name="Slide Number Placeholder 4"/>
          <p:cNvSpPr>
            <a:spLocks noGrp="1"/>
          </p:cNvSpPr>
          <p:nvPr>
            <p:ph type="sldNum" sz="quarter" idx="5"/>
          </p:nvPr>
        </p:nvSpPr>
        <p:spPr>
          <a:noFill/>
        </p:spPr>
        <p:txBody>
          <a:bodyPr/>
          <a:lstStyle/>
          <a:p>
            <a:fld id="{6DEB099C-8D64-4E5F-9494-45959B6D3851}" type="slidenum">
              <a:rPr lang="en-US" smtClean="0"/>
              <a:pPr/>
              <a:t>46</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7" name="Slide Image Placeholder 1"/>
          <p:cNvSpPr>
            <a:spLocks noGrp="1" noRot="1" noChangeAspect="1"/>
          </p:cNvSpPr>
          <p:nvPr>
            <p:ph type="sldImg"/>
          </p:nvPr>
        </p:nvSpPr>
        <p:spPr>
          <a:ln/>
        </p:spPr>
      </p:sp>
      <p:sp>
        <p:nvSpPr>
          <p:cNvPr id="372738" name="Notes Placeholder 2"/>
          <p:cNvSpPr>
            <a:spLocks noGrp="1"/>
          </p:cNvSpPr>
          <p:nvPr>
            <p:ph type="body" idx="1"/>
          </p:nvPr>
        </p:nvSpPr>
        <p:spPr>
          <a:noFill/>
          <a:ln/>
        </p:spPr>
        <p:txBody>
          <a:bodyPr/>
          <a:lstStyle/>
          <a:p>
            <a:r>
              <a:rPr lang="en-US" dirty="0" smtClean="0"/>
              <a:t>Let’s apply the expansion</a:t>
            </a:r>
          </a:p>
        </p:txBody>
      </p:sp>
      <p:sp>
        <p:nvSpPr>
          <p:cNvPr id="372739" name="Footer Placeholder 3"/>
          <p:cNvSpPr>
            <a:spLocks noGrp="1"/>
          </p:cNvSpPr>
          <p:nvPr>
            <p:ph type="ftr" sz="quarter" idx="4"/>
          </p:nvPr>
        </p:nvSpPr>
        <p:spPr>
          <a:noFill/>
        </p:spPr>
        <p:txBody>
          <a:bodyPr/>
          <a:lstStyle/>
          <a:p>
            <a:r>
              <a:rPr lang="en-US" smtClean="0"/>
              <a:t>Real-Time, All-Frequency Shadows in Dynamic Scenes</a:t>
            </a:r>
          </a:p>
        </p:txBody>
      </p:sp>
      <p:sp>
        <p:nvSpPr>
          <p:cNvPr id="372740" name="Slide Number Placeholder 4"/>
          <p:cNvSpPr>
            <a:spLocks noGrp="1"/>
          </p:cNvSpPr>
          <p:nvPr>
            <p:ph type="sldNum" sz="quarter" idx="5"/>
          </p:nvPr>
        </p:nvSpPr>
        <p:spPr>
          <a:noFill/>
        </p:spPr>
        <p:txBody>
          <a:bodyPr/>
          <a:lstStyle/>
          <a:p>
            <a:fld id="{7FA6C068-60C5-4B85-8EE4-E9E0DE7F378B}" type="slidenum">
              <a:rPr lang="en-US" smtClean="0"/>
              <a:pPr/>
              <a:t>47</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5" name="Slide Image Placeholder 1"/>
          <p:cNvSpPr>
            <a:spLocks noGrp="1" noRot="1" noChangeAspect="1"/>
          </p:cNvSpPr>
          <p:nvPr>
            <p:ph type="sldImg"/>
          </p:nvPr>
        </p:nvSpPr>
        <p:spPr>
          <a:ln/>
        </p:spPr>
      </p:sp>
      <p:sp>
        <p:nvSpPr>
          <p:cNvPr id="374786" name="Notes Placeholder 2"/>
          <p:cNvSpPr>
            <a:spLocks noGrp="1"/>
          </p:cNvSpPr>
          <p:nvPr>
            <p:ph type="body" idx="1"/>
          </p:nvPr>
        </p:nvSpPr>
        <p:spPr>
          <a:noFill/>
          <a:ln/>
        </p:spPr>
        <p:txBody>
          <a:bodyPr/>
          <a:lstStyle/>
          <a:p>
            <a:r>
              <a:rPr lang="en-US" dirty="0" smtClean="0"/>
              <a:t>The multiplication by the depth map on the right can be moved inside the summation…</a:t>
            </a:r>
          </a:p>
        </p:txBody>
      </p:sp>
      <p:sp>
        <p:nvSpPr>
          <p:cNvPr id="374787" name="Footer Placeholder 3"/>
          <p:cNvSpPr>
            <a:spLocks noGrp="1"/>
          </p:cNvSpPr>
          <p:nvPr>
            <p:ph type="ftr" sz="quarter" idx="4"/>
          </p:nvPr>
        </p:nvSpPr>
        <p:spPr>
          <a:noFill/>
        </p:spPr>
        <p:txBody>
          <a:bodyPr/>
          <a:lstStyle/>
          <a:p>
            <a:r>
              <a:rPr lang="en-US" smtClean="0"/>
              <a:t>Real-Time, All-Frequency Shadows in Dynamic Scenes</a:t>
            </a:r>
          </a:p>
        </p:txBody>
      </p:sp>
      <p:sp>
        <p:nvSpPr>
          <p:cNvPr id="374788" name="Slide Number Placeholder 4"/>
          <p:cNvSpPr>
            <a:spLocks noGrp="1"/>
          </p:cNvSpPr>
          <p:nvPr>
            <p:ph type="sldNum" sz="quarter" idx="5"/>
          </p:nvPr>
        </p:nvSpPr>
        <p:spPr>
          <a:noFill/>
        </p:spPr>
        <p:txBody>
          <a:bodyPr/>
          <a:lstStyle/>
          <a:p>
            <a:fld id="{7F715729-A9C9-4F88-A3E8-AA2C5169268F}" type="slidenum">
              <a:rPr lang="en-US" smtClean="0"/>
              <a:pPr/>
              <a:t>48</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3" name="Slide Image Placeholder 1"/>
          <p:cNvSpPr>
            <a:spLocks noGrp="1" noRot="1" noChangeAspect="1"/>
          </p:cNvSpPr>
          <p:nvPr>
            <p:ph type="sldImg"/>
          </p:nvPr>
        </p:nvSpPr>
        <p:spPr>
          <a:ln/>
        </p:spPr>
      </p:sp>
      <p:sp>
        <p:nvSpPr>
          <p:cNvPr id="376834" name="Notes Placeholder 2"/>
          <p:cNvSpPr>
            <a:spLocks noGrp="1"/>
          </p:cNvSpPr>
          <p:nvPr>
            <p:ph type="body" idx="1"/>
          </p:nvPr>
        </p:nvSpPr>
        <p:spPr>
          <a:noFill/>
          <a:ln/>
        </p:spPr>
        <p:txBody>
          <a:bodyPr/>
          <a:lstStyle/>
          <a:p>
            <a:r>
              <a:rPr lang="en-US" dirty="0" smtClean="0"/>
              <a:t>Yielding these basis images.</a:t>
            </a:r>
          </a:p>
          <a:p>
            <a:endParaRPr lang="en-US" dirty="0" smtClean="0"/>
          </a:p>
          <a:p>
            <a:r>
              <a:rPr lang="en-US" dirty="0" smtClean="0"/>
              <a:t>These are like the previous basis images, but multiplied by the depth map.</a:t>
            </a:r>
          </a:p>
        </p:txBody>
      </p:sp>
      <p:sp>
        <p:nvSpPr>
          <p:cNvPr id="376835" name="Footer Placeholder 3"/>
          <p:cNvSpPr>
            <a:spLocks noGrp="1"/>
          </p:cNvSpPr>
          <p:nvPr>
            <p:ph type="ftr" sz="quarter" idx="4"/>
          </p:nvPr>
        </p:nvSpPr>
        <p:spPr>
          <a:noFill/>
        </p:spPr>
        <p:txBody>
          <a:bodyPr/>
          <a:lstStyle/>
          <a:p>
            <a:r>
              <a:rPr lang="en-US" smtClean="0"/>
              <a:t>Real-Time, All-Frequency Shadows in Dynamic Scenes</a:t>
            </a:r>
          </a:p>
        </p:txBody>
      </p:sp>
      <p:sp>
        <p:nvSpPr>
          <p:cNvPr id="376836" name="Slide Number Placeholder 4"/>
          <p:cNvSpPr>
            <a:spLocks noGrp="1"/>
          </p:cNvSpPr>
          <p:nvPr>
            <p:ph type="sldNum" sz="quarter" idx="5"/>
          </p:nvPr>
        </p:nvSpPr>
        <p:spPr>
          <a:noFill/>
        </p:spPr>
        <p:txBody>
          <a:bodyPr/>
          <a:lstStyle/>
          <a:p>
            <a:fld id="{7626871B-0EF7-4629-B7C0-BBFA5D8025E7}" type="slidenum">
              <a:rPr lang="en-US" smtClean="0"/>
              <a:pPr/>
              <a:t>49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r>
              <a:rPr lang="en-US" dirty="0" smtClean="0"/>
              <a:t>To this end, we have developed an efficient filtering method which operates in real-time on graphics hardware. </a:t>
            </a:r>
          </a:p>
          <a:p>
            <a:endParaRPr lang="en-US" dirty="0" smtClean="0"/>
          </a:p>
          <a:p>
            <a:r>
              <a:rPr lang="en-US" dirty="0" smtClean="0"/>
              <a:t>It is even fast enough to render tens of lights sources simultaneously, which enables us to render shadows cast by environment maps. </a:t>
            </a:r>
          </a:p>
          <a:p>
            <a:endParaRPr lang="en-US" dirty="0" smtClean="0"/>
          </a:p>
          <a:p>
            <a:endParaRPr lang="en-US" dirty="0" smtClean="0"/>
          </a:p>
        </p:txBody>
      </p:sp>
      <p:sp>
        <p:nvSpPr>
          <p:cNvPr id="16387" name="Footer Placeholder 3"/>
          <p:cNvSpPr>
            <a:spLocks noGrp="1"/>
          </p:cNvSpPr>
          <p:nvPr>
            <p:ph type="ftr" sz="quarter" idx="4"/>
          </p:nvPr>
        </p:nvSpPr>
        <p:spPr>
          <a:noFill/>
        </p:spPr>
        <p:txBody>
          <a:bodyPr/>
          <a:lstStyle/>
          <a:p>
            <a:r>
              <a:rPr lang="en-US" smtClean="0"/>
              <a:t>Real-Time, All-Frequency Shadows in Dynamic Scenes</a:t>
            </a:r>
          </a:p>
        </p:txBody>
      </p:sp>
      <p:sp>
        <p:nvSpPr>
          <p:cNvPr id="16388" name="Slide Number Placeholder 4"/>
          <p:cNvSpPr>
            <a:spLocks noGrp="1"/>
          </p:cNvSpPr>
          <p:nvPr>
            <p:ph type="sldNum" sz="quarter" idx="5"/>
          </p:nvPr>
        </p:nvSpPr>
        <p:spPr>
          <a:noFill/>
        </p:spPr>
        <p:txBody>
          <a:bodyPr/>
          <a:lstStyle/>
          <a:p>
            <a:fld id="{156CD139-592E-4EE5-846E-4E4FBAB6E294}" type="slidenum">
              <a:rPr lang="en-US" smtClean="0"/>
              <a:pPr/>
              <a:t>5</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1" name="Slide Image Placeholder 1"/>
          <p:cNvSpPr>
            <a:spLocks noGrp="1" noRot="1" noChangeAspect="1"/>
          </p:cNvSpPr>
          <p:nvPr>
            <p:ph type="sldImg"/>
          </p:nvPr>
        </p:nvSpPr>
        <p:spPr>
          <a:ln/>
        </p:spPr>
      </p:sp>
      <p:sp>
        <p:nvSpPr>
          <p:cNvPr id="378882" name="Notes Placeholder 2"/>
          <p:cNvSpPr>
            <a:spLocks noGrp="1"/>
          </p:cNvSpPr>
          <p:nvPr>
            <p:ph type="body" idx="1"/>
          </p:nvPr>
        </p:nvSpPr>
        <p:spPr>
          <a:noFill/>
          <a:ln/>
        </p:spPr>
        <p:txBody>
          <a:bodyPr/>
          <a:lstStyle/>
          <a:p>
            <a:r>
              <a:rPr lang="en-US" dirty="0" smtClean="0"/>
              <a:t>Finally, we can move the convolution operation inside the summation as well, allowing for </a:t>
            </a:r>
            <a:r>
              <a:rPr lang="en-US" dirty="0" err="1" smtClean="0"/>
              <a:t>prefiltering</a:t>
            </a:r>
            <a:r>
              <a:rPr lang="en-US" dirty="0" smtClean="0"/>
              <a:t> again.</a:t>
            </a:r>
          </a:p>
        </p:txBody>
      </p:sp>
      <p:sp>
        <p:nvSpPr>
          <p:cNvPr id="378883" name="Footer Placeholder 3"/>
          <p:cNvSpPr>
            <a:spLocks noGrp="1"/>
          </p:cNvSpPr>
          <p:nvPr>
            <p:ph type="ftr" sz="quarter" idx="4"/>
          </p:nvPr>
        </p:nvSpPr>
        <p:spPr>
          <a:noFill/>
        </p:spPr>
        <p:txBody>
          <a:bodyPr/>
          <a:lstStyle/>
          <a:p>
            <a:r>
              <a:rPr lang="en-US" smtClean="0"/>
              <a:t>Real-Time, All-Frequency Shadows in Dynamic Scenes</a:t>
            </a:r>
          </a:p>
        </p:txBody>
      </p:sp>
      <p:sp>
        <p:nvSpPr>
          <p:cNvPr id="378884" name="Slide Number Placeholder 4"/>
          <p:cNvSpPr>
            <a:spLocks noGrp="1"/>
          </p:cNvSpPr>
          <p:nvPr>
            <p:ph type="sldNum" sz="quarter" idx="5"/>
          </p:nvPr>
        </p:nvSpPr>
        <p:spPr>
          <a:noFill/>
        </p:spPr>
        <p:txBody>
          <a:bodyPr/>
          <a:lstStyle/>
          <a:p>
            <a:fld id="{65E5F9B6-69D0-449F-A339-DFF73F116776}" type="slidenum">
              <a:rPr lang="en-US" smtClean="0"/>
              <a:pPr/>
              <a:t>50</a:t>
            </a:fld>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 us now summarize how the actual algorithm works.</a:t>
            </a:r>
          </a:p>
          <a:p>
            <a:endParaRPr lang="en-US" dirty="0" smtClean="0"/>
          </a:p>
          <a:p>
            <a:r>
              <a:rPr lang="en-US" dirty="0" smtClean="0"/>
              <a:t>First, we need to compute the average blocker depth. </a:t>
            </a:r>
          </a:p>
          <a:p>
            <a:endParaRPr lang="en-US" dirty="0" smtClean="0"/>
          </a:p>
          <a:p>
            <a:r>
              <a:rPr lang="en-US" dirty="0" smtClean="0"/>
              <a:t>To this end, we carry our the convolution on a set of basis images. </a:t>
            </a:r>
          </a:p>
          <a:p>
            <a:endParaRPr lang="en-US" dirty="0" smtClean="0"/>
          </a:p>
          <a:p>
            <a:r>
              <a:rPr lang="en-US" dirty="0" smtClean="0"/>
              <a:t>In this step, we need to use set of basis images that includes multiplication by the depth map.</a:t>
            </a:r>
            <a:endParaRPr lang="en-US" dirty="0"/>
          </a:p>
        </p:txBody>
      </p:sp>
      <p:sp>
        <p:nvSpPr>
          <p:cNvPr id="4" name="Footer Placeholder 3"/>
          <p:cNvSpPr>
            <a:spLocks noGrp="1"/>
          </p:cNvSpPr>
          <p:nvPr>
            <p:ph type="ftr" sz="quarter" idx="10"/>
          </p:nvPr>
        </p:nvSpPr>
        <p:spPr/>
        <p:txBody>
          <a:bodyPr/>
          <a:lstStyle/>
          <a:p>
            <a:pPr>
              <a:defRPr/>
            </a:pPr>
            <a:r>
              <a:rPr lang="en-US" smtClean="0"/>
              <a:t>Real-Time, All-Frequency Shadows in Dynamic Scenes</a:t>
            </a:r>
            <a:endParaRPr lang="en-US"/>
          </a:p>
        </p:txBody>
      </p:sp>
      <p:sp>
        <p:nvSpPr>
          <p:cNvPr id="5" name="Slide Number Placeholder 4"/>
          <p:cNvSpPr>
            <a:spLocks noGrp="1"/>
          </p:cNvSpPr>
          <p:nvPr>
            <p:ph type="sldNum" sz="quarter" idx="11"/>
          </p:nvPr>
        </p:nvSpPr>
        <p:spPr/>
        <p:txBody>
          <a:bodyPr/>
          <a:lstStyle/>
          <a:p>
            <a:pPr>
              <a:defRPr/>
            </a:pPr>
            <a:fld id="{45435F93-526C-42D0-B279-E38456E844CB}"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second step, we apply the box filter which will compute the fraction of unblocked light, based on the blocker depth. </a:t>
            </a:r>
          </a:p>
          <a:p>
            <a:endParaRPr lang="en-US" dirty="0" smtClean="0"/>
          </a:p>
        </p:txBody>
      </p:sp>
      <p:sp>
        <p:nvSpPr>
          <p:cNvPr id="4" name="Footer Placeholder 3"/>
          <p:cNvSpPr>
            <a:spLocks noGrp="1"/>
          </p:cNvSpPr>
          <p:nvPr>
            <p:ph type="ftr" sz="quarter" idx="10"/>
          </p:nvPr>
        </p:nvSpPr>
        <p:spPr/>
        <p:txBody>
          <a:bodyPr/>
          <a:lstStyle/>
          <a:p>
            <a:pPr>
              <a:defRPr/>
            </a:pPr>
            <a:r>
              <a:rPr lang="en-US" smtClean="0"/>
              <a:t>Real-Time, All-Frequency Shadows in Dynamic Scenes</a:t>
            </a:r>
            <a:endParaRPr lang="en-US"/>
          </a:p>
        </p:txBody>
      </p:sp>
      <p:sp>
        <p:nvSpPr>
          <p:cNvPr id="5" name="Slide Number Placeholder 4"/>
          <p:cNvSpPr>
            <a:spLocks noGrp="1"/>
          </p:cNvSpPr>
          <p:nvPr>
            <p:ph type="sldNum" sz="quarter" idx="11"/>
          </p:nvPr>
        </p:nvSpPr>
        <p:spPr/>
        <p:txBody>
          <a:bodyPr/>
          <a:lstStyle/>
          <a:p>
            <a:pPr>
              <a:defRPr/>
            </a:pPr>
            <a:fld id="{45435F93-526C-42D0-B279-E38456E844CB}"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5" name="Slide Image Placeholder 1"/>
          <p:cNvSpPr>
            <a:spLocks noGrp="1" noRot="1" noChangeAspect="1"/>
          </p:cNvSpPr>
          <p:nvPr>
            <p:ph type="sldImg"/>
          </p:nvPr>
        </p:nvSpPr>
        <p:spPr>
          <a:ln/>
        </p:spPr>
      </p:sp>
      <p:sp>
        <p:nvSpPr>
          <p:cNvPr id="385026" name="Notes Placeholder 2"/>
          <p:cNvSpPr>
            <a:spLocks noGrp="1"/>
          </p:cNvSpPr>
          <p:nvPr>
            <p:ph type="body" idx="1"/>
          </p:nvPr>
        </p:nvSpPr>
        <p:spPr>
          <a:noFill/>
          <a:ln/>
        </p:spPr>
        <p:txBody>
          <a:bodyPr/>
          <a:lstStyle/>
          <a:p>
            <a:r>
              <a:rPr lang="en-US" dirty="0" smtClean="0"/>
              <a:t>So how do we actually perform these 2 filtering steps efficiently? </a:t>
            </a:r>
          </a:p>
          <a:p>
            <a:endParaRPr lang="en-US" dirty="0" smtClean="0"/>
          </a:p>
          <a:p>
            <a:r>
              <a:rPr lang="en-US" dirty="0" smtClean="0"/>
              <a:t>The first thing that comes to mind is the Fourier transform, which has been suggested by </a:t>
            </a:r>
            <a:r>
              <a:rPr lang="en-US" dirty="0" err="1" smtClean="0"/>
              <a:t>soler</a:t>
            </a:r>
            <a:r>
              <a:rPr lang="en-US" dirty="0" smtClean="0"/>
              <a:t> and </a:t>
            </a:r>
            <a:r>
              <a:rPr lang="en-US" dirty="0" err="1" smtClean="0"/>
              <a:t>sillion</a:t>
            </a:r>
            <a:r>
              <a:rPr lang="en-US" dirty="0" smtClean="0"/>
              <a:t>. </a:t>
            </a:r>
          </a:p>
          <a:p>
            <a:endParaRPr lang="en-US" dirty="0" smtClean="0"/>
          </a:p>
          <a:p>
            <a:r>
              <a:rPr lang="en-US" dirty="0" smtClean="0"/>
              <a:t>Unfortunately, it does not directly allow for spatially varying filtering. </a:t>
            </a:r>
          </a:p>
          <a:p>
            <a:endParaRPr lang="en-US" dirty="0" smtClean="0"/>
          </a:p>
          <a:p>
            <a:r>
              <a:rPr lang="en-US" dirty="0" smtClean="0"/>
              <a:t>In our case, the filters vary from pixel to pixel, since they depend on the distance between the receiver and light source, as well as the blocker depth.</a:t>
            </a:r>
          </a:p>
          <a:p>
            <a:endParaRPr lang="en-US" dirty="0" smtClean="0"/>
          </a:p>
        </p:txBody>
      </p:sp>
      <p:sp>
        <p:nvSpPr>
          <p:cNvPr id="385027" name="Footer Placeholder 3"/>
          <p:cNvSpPr>
            <a:spLocks noGrp="1"/>
          </p:cNvSpPr>
          <p:nvPr>
            <p:ph type="ftr" sz="quarter" idx="4"/>
          </p:nvPr>
        </p:nvSpPr>
        <p:spPr>
          <a:noFill/>
        </p:spPr>
        <p:txBody>
          <a:bodyPr/>
          <a:lstStyle/>
          <a:p>
            <a:r>
              <a:rPr lang="en-US" smtClean="0"/>
              <a:t>Real-Time, All-Frequency Shadows in Dynamic Scenes</a:t>
            </a:r>
          </a:p>
        </p:txBody>
      </p:sp>
      <p:sp>
        <p:nvSpPr>
          <p:cNvPr id="385028" name="Slide Number Placeholder 4"/>
          <p:cNvSpPr>
            <a:spLocks noGrp="1"/>
          </p:cNvSpPr>
          <p:nvPr>
            <p:ph type="sldNum" sz="quarter" idx="5"/>
          </p:nvPr>
        </p:nvSpPr>
        <p:spPr>
          <a:noFill/>
        </p:spPr>
        <p:txBody>
          <a:bodyPr/>
          <a:lstStyle/>
          <a:p>
            <a:fld id="{8CAE22BF-C1B0-4253-B556-8BCA64E9DC01}" type="slidenum">
              <a:rPr lang="en-US" smtClean="0"/>
              <a:pPr/>
              <a:t>53</a:t>
            </a:fld>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5" name="Slide Image Placeholder 1"/>
          <p:cNvSpPr>
            <a:spLocks noGrp="1" noRot="1" noChangeAspect="1"/>
          </p:cNvSpPr>
          <p:nvPr>
            <p:ph type="sldImg"/>
          </p:nvPr>
        </p:nvSpPr>
        <p:spPr>
          <a:ln/>
        </p:spPr>
      </p:sp>
      <p:sp>
        <p:nvSpPr>
          <p:cNvPr id="385026" name="Notes Placeholder 2"/>
          <p:cNvSpPr>
            <a:spLocks noGrp="1"/>
          </p:cNvSpPr>
          <p:nvPr>
            <p:ph type="body" idx="1"/>
          </p:nvPr>
        </p:nvSpPr>
        <p:spPr>
          <a:noFill/>
          <a:ln/>
        </p:spPr>
        <p:txBody>
          <a:bodyPr/>
          <a:lstStyle/>
          <a:p>
            <a:r>
              <a:rPr lang="en-US" dirty="0" smtClean="0"/>
              <a:t>When we assume that the light source is rectangular, we actually only need a specific kind of filter, namely a box filter. </a:t>
            </a:r>
          </a:p>
          <a:p>
            <a:endParaRPr lang="en-US" dirty="0" smtClean="0"/>
          </a:p>
          <a:p>
            <a:r>
              <a:rPr lang="en-US" dirty="0" smtClean="0"/>
              <a:t>This is exactly what summed-area tables were designed for. They allow us to filter with arbitrary box filters in constant time. </a:t>
            </a:r>
          </a:p>
          <a:p>
            <a:endParaRPr lang="en-US" dirty="0" smtClean="0"/>
          </a:p>
          <a:p>
            <a:r>
              <a:rPr lang="en-US" dirty="0" smtClean="0"/>
              <a:t>We also use </a:t>
            </a:r>
            <a:r>
              <a:rPr lang="en-US" dirty="0" err="1" smtClean="0"/>
              <a:t>mipmapping</a:t>
            </a:r>
            <a:r>
              <a:rPr lang="en-US" dirty="0" smtClean="0"/>
              <a:t>. </a:t>
            </a:r>
          </a:p>
          <a:p>
            <a:endParaRPr lang="en-US" dirty="0" smtClean="0"/>
          </a:p>
          <a:p>
            <a:r>
              <a:rPr lang="en-US" dirty="0" smtClean="0"/>
              <a:t>This is less accurate, but provides faster results. We will return later on the difference in quality between these two techniques.</a:t>
            </a:r>
          </a:p>
        </p:txBody>
      </p:sp>
      <p:sp>
        <p:nvSpPr>
          <p:cNvPr id="385027" name="Footer Placeholder 3"/>
          <p:cNvSpPr>
            <a:spLocks noGrp="1"/>
          </p:cNvSpPr>
          <p:nvPr>
            <p:ph type="ftr" sz="quarter" idx="4"/>
          </p:nvPr>
        </p:nvSpPr>
        <p:spPr>
          <a:noFill/>
        </p:spPr>
        <p:txBody>
          <a:bodyPr/>
          <a:lstStyle/>
          <a:p>
            <a:r>
              <a:rPr lang="en-US" smtClean="0"/>
              <a:t>Real-Time, All-Frequency Shadows in Dynamic Scenes</a:t>
            </a:r>
          </a:p>
        </p:txBody>
      </p:sp>
      <p:sp>
        <p:nvSpPr>
          <p:cNvPr id="385028" name="Slide Number Placeholder 4"/>
          <p:cNvSpPr>
            <a:spLocks noGrp="1"/>
          </p:cNvSpPr>
          <p:nvPr>
            <p:ph type="sldNum" sz="quarter" idx="5"/>
          </p:nvPr>
        </p:nvSpPr>
        <p:spPr>
          <a:noFill/>
        </p:spPr>
        <p:txBody>
          <a:bodyPr/>
          <a:lstStyle/>
          <a:p>
            <a:fld id="{8CAE22BF-C1B0-4253-B556-8BCA64E9DC01}" type="slidenum">
              <a:rPr lang="en-US" smtClean="0"/>
              <a:pPr/>
              <a:t>54</a:t>
            </a:fld>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7" name="Slide Image Placeholder 1"/>
          <p:cNvSpPr>
            <a:spLocks noGrp="1" noRot="1" noChangeAspect="1"/>
          </p:cNvSpPr>
          <p:nvPr>
            <p:ph type="sldImg"/>
          </p:nvPr>
        </p:nvSpPr>
        <p:spPr>
          <a:ln/>
        </p:spPr>
      </p:sp>
      <p:sp>
        <p:nvSpPr>
          <p:cNvPr id="382978" name="Notes Placeholder 2"/>
          <p:cNvSpPr>
            <a:spLocks noGrp="1"/>
          </p:cNvSpPr>
          <p:nvPr>
            <p:ph type="body" idx="1"/>
          </p:nvPr>
        </p:nvSpPr>
        <p:spPr>
          <a:noFill/>
          <a:ln/>
        </p:spPr>
        <p:txBody>
          <a:bodyPr/>
          <a:lstStyle/>
          <a:p>
            <a:r>
              <a:rPr lang="en-US" dirty="0" smtClean="0"/>
              <a:t>To wrap up the soft shadow part of our talk, let us compare our method to the most related previous work. </a:t>
            </a:r>
          </a:p>
          <a:p>
            <a:endParaRPr lang="en-US" dirty="0" smtClean="0"/>
          </a:p>
          <a:p>
            <a:r>
              <a:rPr lang="en-US" dirty="0" smtClean="0"/>
              <a:t>A recurring theme in soft shadow algorithms, is the way in which blockers are processed. Note how most of the previous method need to somehow search for the blockers, for instance using sampling or using a hierarchy. This search increases in cost as the light source size grows.</a:t>
            </a:r>
          </a:p>
          <a:p>
            <a:endParaRPr lang="en-US" dirty="0" smtClean="0"/>
          </a:p>
          <a:p>
            <a:r>
              <a:rPr lang="en-US" dirty="0" smtClean="0"/>
              <a:t>In our method, we obtain the blocker in constant time thanks to the ability to pre-filter, and thus it is independent of the light source size.</a:t>
            </a:r>
          </a:p>
          <a:p>
            <a:endParaRPr lang="en-US" dirty="0" smtClean="0"/>
          </a:p>
          <a:p>
            <a:r>
              <a:rPr lang="en-US" dirty="0" smtClean="0"/>
              <a:t>Some methods assume that the blocker and receiver are entirely separated, which discards the ability to compute self-shadowing. Our method does not have to assume this.</a:t>
            </a:r>
          </a:p>
        </p:txBody>
      </p:sp>
      <p:sp>
        <p:nvSpPr>
          <p:cNvPr id="382979" name="Footer Placeholder 3"/>
          <p:cNvSpPr>
            <a:spLocks noGrp="1"/>
          </p:cNvSpPr>
          <p:nvPr>
            <p:ph type="ftr" sz="quarter" idx="4"/>
          </p:nvPr>
        </p:nvSpPr>
        <p:spPr>
          <a:noFill/>
        </p:spPr>
        <p:txBody>
          <a:bodyPr/>
          <a:lstStyle/>
          <a:p>
            <a:r>
              <a:rPr lang="en-US" smtClean="0"/>
              <a:t>Real-Time, All-Frequency Shadows in Dynamic Scenes</a:t>
            </a:r>
          </a:p>
        </p:txBody>
      </p:sp>
      <p:sp>
        <p:nvSpPr>
          <p:cNvPr id="382980" name="Slide Number Placeholder 4"/>
          <p:cNvSpPr>
            <a:spLocks noGrp="1"/>
          </p:cNvSpPr>
          <p:nvPr>
            <p:ph type="sldNum" sz="quarter" idx="5"/>
          </p:nvPr>
        </p:nvSpPr>
        <p:spPr>
          <a:noFill/>
        </p:spPr>
        <p:txBody>
          <a:bodyPr/>
          <a:lstStyle/>
          <a:p>
            <a:fld id="{85B4212F-8237-41E0-8E5F-622AA065B53F}" type="slidenum">
              <a:rPr lang="en-US" smtClean="0"/>
              <a:pPr/>
              <a:t>55</a:t>
            </a:fld>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 visual comparison with some state-of-the-art techniques. </a:t>
            </a:r>
          </a:p>
          <a:p>
            <a:endParaRPr lang="en-US" dirty="0" smtClean="0"/>
          </a:p>
          <a:p>
            <a:r>
              <a:rPr lang="en-US" dirty="0" smtClean="0"/>
              <a:t>We are able to produce similar quality, while obtaining a higher frame rate.</a:t>
            </a:r>
          </a:p>
          <a:p>
            <a:endParaRPr lang="en-US" dirty="0" smtClean="0"/>
          </a:p>
        </p:txBody>
      </p:sp>
      <p:sp>
        <p:nvSpPr>
          <p:cNvPr id="4" name="Footer Placeholder 3"/>
          <p:cNvSpPr>
            <a:spLocks noGrp="1"/>
          </p:cNvSpPr>
          <p:nvPr>
            <p:ph type="ftr" sz="quarter" idx="10"/>
          </p:nvPr>
        </p:nvSpPr>
        <p:spPr/>
        <p:txBody>
          <a:bodyPr/>
          <a:lstStyle/>
          <a:p>
            <a:pPr>
              <a:defRPr/>
            </a:pPr>
            <a:r>
              <a:rPr lang="en-US" smtClean="0"/>
              <a:t>Real-Time, All-Frequency Shadows in Dynamic Scenes</a:t>
            </a:r>
            <a:endParaRPr lang="en-US"/>
          </a:p>
        </p:txBody>
      </p:sp>
      <p:sp>
        <p:nvSpPr>
          <p:cNvPr id="5" name="Slide Number Placeholder 4"/>
          <p:cNvSpPr>
            <a:spLocks noGrp="1"/>
          </p:cNvSpPr>
          <p:nvPr>
            <p:ph type="sldNum" sz="quarter" idx="11"/>
          </p:nvPr>
        </p:nvSpPr>
        <p:spPr/>
        <p:txBody>
          <a:bodyPr/>
          <a:lstStyle/>
          <a:p>
            <a:pPr>
              <a:defRPr/>
            </a:pPr>
            <a:fld id="{45435F93-526C-42D0-B279-E38456E844CB}"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385" name="Rectangle 7"/>
          <p:cNvSpPr>
            <a:spLocks noGrp="1" noChangeArrowheads="1"/>
          </p:cNvSpPr>
          <p:nvPr>
            <p:ph type="sldNum" sz="quarter" idx="5"/>
          </p:nvPr>
        </p:nvSpPr>
        <p:spPr>
          <a:noFill/>
        </p:spPr>
        <p:txBody>
          <a:bodyPr/>
          <a:lstStyle/>
          <a:p>
            <a:fld id="{35F5AA6F-807F-4BDA-BD45-A594609E423D}" type="slidenum">
              <a:rPr lang="en-US" smtClean="0"/>
              <a:pPr/>
              <a:t>57</a:t>
            </a:fld>
            <a:endParaRPr lang="en-US" smtClean="0"/>
          </a:p>
        </p:txBody>
      </p:sp>
      <p:sp>
        <p:nvSpPr>
          <p:cNvPr id="912386" name="Rectangle 2"/>
          <p:cNvSpPr>
            <a:spLocks noGrp="1" noRot="1" noChangeAspect="1" noChangeArrowheads="1" noTextEdit="1"/>
          </p:cNvSpPr>
          <p:nvPr>
            <p:ph type="sldImg"/>
          </p:nvPr>
        </p:nvSpPr>
        <p:spPr>
          <a:ln/>
        </p:spPr>
      </p:sp>
      <p:sp>
        <p:nvSpPr>
          <p:cNvPr id="912387" name="Rectangle 3"/>
          <p:cNvSpPr>
            <a:spLocks noGrp="1" noChangeArrowheads="1"/>
          </p:cNvSpPr>
          <p:nvPr>
            <p:ph type="body" idx="1"/>
          </p:nvPr>
        </p:nvSpPr>
        <p:spPr>
          <a:noFill/>
          <a:ln/>
        </p:spPr>
        <p:txBody>
          <a:bodyPr/>
          <a:lstStyle/>
          <a:p>
            <a:pPr eaLnBrk="1" hangingPunct="1"/>
            <a:r>
              <a:rPr lang="en-GB" dirty="0" smtClean="0"/>
              <a:t>We have concluded the part on soft shadows. </a:t>
            </a:r>
          </a:p>
          <a:p>
            <a:pPr eaLnBrk="1" hangingPunct="1"/>
            <a:endParaRPr lang="en-GB" dirty="0" smtClean="0"/>
          </a:p>
          <a:p>
            <a:pPr eaLnBrk="1" hangingPunct="1"/>
            <a:r>
              <a:rPr lang="en-GB" dirty="0" smtClean="0"/>
              <a:t>Now we will see how our technique can be used to deal with complex illumination.</a:t>
            </a:r>
          </a:p>
          <a:p>
            <a:pPr eaLnBrk="1" hangingPunct="1"/>
            <a:endParaRPr lang="en-GB" dirty="0" smtClean="0"/>
          </a:p>
        </p:txBody>
      </p:sp>
      <p:sp>
        <p:nvSpPr>
          <p:cNvPr id="912388" name="Footer Placeholder 7"/>
          <p:cNvSpPr>
            <a:spLocks noGrp="1"/>
          </p:cNvSpPr>
          <p:nvPr>
            <p:ph type="ftr" sz="quarter" idx="4"/>
          </p:nvPr>
        </p:nvSpPr>
        <p:spPr>
          <a:noFill/>
        </p:spPr>
        <p:txBody>
          <a:bodyPr/>
          <a:lstStyle/>
          <a:p>
            <a:r>
              <a:rPr lang="en-US" smtClean="0"/>
              <a:t>Real-Time, All-Frequency Shadows in Dynamic Scenes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385" name="Rectangle 7"/>
          <p:cNvSpPr>
            <a:spLocks noGrp="1" noChangeArrowheads="1"/>
          </p:cNvSpPr>
          <p:nvPr>
            <p:ph type="sldNum" sz="quarter" idx="5"/>
          </p:nvPr>
        </p:nvSpPr>
        <p:spPr>
          <a:noFill/>
        </p:spPr>
        <p:txBody>
          <a:bodyPr/>
          <a:lstStyle/>
          <a:p>
            <a:fld id="{35F5AA6F-807F-4BDA-BD45-A594609E423D}" type="slidenum">
              <a:rPr lang="en-US" smtClean="0"/>
              <a:pPr/>
              <a:t>58</a:t>
            </a:fld>
            <a:endParaRPr lang="en-US" smtClean="0"/>
          </a:p>
        </p:txBody>
      </p:sp>
      <p:sp>
        <p:nvSpPr>
          <p:cNvPr id="912386" name="Rectangle 2"/>
          <p:cNvSpPr>
            <a:spLocks noGrp="1" noRot="1" noChangeAspect="1" noChangeArrowheads="1" noTextEdit="1"/>
          </p:cNvSpPr>
          <p:nvPr>
            <p:ph type="sldImg"/>
          </p:nvPr>
        </p:nvSpPr>
        <p:spPr>
          <a:ln/>
        </p:spPr>
      </p:sp>
      <p:sp>
        <p:nvSpPr>
          <p:cNvPr id="912387" name="Rectangle 3"/>
          <p:cNvSpPr>
            <a:spLocks noGrp="1" noChangeArrowheads="1"/>
          </p:cNvSpPr>
          <p:nvPr>
            <p:ph type="body" idx="1"/>
          </p:nvPr>
        </p:nvSpPr>
        <p:spPr>
          <a:noFill/>
          <a:ln/>
        </p:spPr>
        <p:txBody>
          <a:bodyPr/>
          <a:lstStyle/>
          <a:p>
            <a:pPr eaLnBrk="1" hangingPunct="1"/>
            <a:r>
              <a:rPr lang="en-GB" dirty="0" smtClean="0"/>
              <a:t>In the paper, we describe a technique to compute a set of approximating area light sources from an environment map, as shown here. </a:t>
            </a:r>
          </a:p>
          <a:p>
            <a:pPr eaLnBrk="1" hangingPunct="1"/>
            <a:endParaRPr lang="en-GB" dirty="0" smtClean="0"/>
          </a:p>
          <a:p>
            <a:pPr eaLnBrk="1" hangingPunct="1"/>
            <a:r>
              <a:rPr lang="en-GB" dirty="0" smtClean="0"/>
              <a:t>This enables us to render scenes with arbitrary distant illumination.</a:t>
            </a:r>
          </a:p>
        </p:txBody>
      </p:sp>
      <p:sp>
        <p:nvSpPr>
          <p:cNvPr id="912388" name="Footer Placeholder 7"/>
          <p:cNvSpPr>
            <a:spLocks noGrp="1"/>
          </p:cNvSpPr>
          <p:nvPr>
            <p:ph type="ftr" sz="quarter" idx="4"/>
          </p:nvPr>
        </p:nvSpPr>
        <p:spPr>
          <a:noFill/>
        </p:spPr>
        <p:txBody>
          <a:bodyPr/>
          <a:lstStyle/>
          <a:p>
            <a:r>
              <a:rPr lang="en-US" smtClean="0"/>
              <a:t>Real-Time, All-Frequency Shadows in Dynamic Scenes</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4849" name="Rectangle 7"/>
          <p:cNvSpPr>
            <a:spLocks noGrp="1" noChangeArrowheads="1"/>
          </p:cNvSpPr>
          <p:nvPr>
            <p:ph type="sldNum" sz="quarter" idx="5"/>
          </p:nvPr>
        </p:nvSpPr>
        <p:spPr>
          <a:noFill/>
        </p:spPr>
        <p:txBody>
          <a:bodyPr/>
          <a:lstStyle/>
          <a:p>
            <a:fld id="{879235BA-FEFC-4230-979B-D42183348650}" type="slidenum">
              <a:rPr lang="en-US" smtClean="0"/>
              <a:pPr/>
              <a:t>59</a:t>
            </a:fld>
            <a:endParaRPr lang="en-US" smtClean="0"/>
          </a:p>
        </p:txBody>
      </p:sp>
      <p:sp>
        <p:nvSpPr>
          <p:cNvPr id="974850" name="Rectangle 2"/>
          <p:cNvSpPr>
            <a:spLocks noGrp="1" noRot="1" noChangeAspect="1" noChangeArrowheads="1" noTextEdit="1"/>
          </p:cNvSpPr>
          <p:nvPr>
            <p:ph type="sldImg"/>
          </p:nvPr>
        </p:nvSpPr>
        <p:spPr>
          <a:ln/>
        </p:spPr>
      </p:sp>
      <p:sp>
        <p:nvSpPr>
          <p:cNvPr id="974851" name="Rectangle 3"/>
          <p:cNvSpPr>
            <a:spLocks noGrp="1" noChangeArrowheads="1"/>
          </p:cNvSpPr>
          <p:nvPr>
            <p:ph type="body" idx="1"/>
          </p:nvPr>
        </p:nvSpPr>
        <p:spPr>
          <a:noFill/>
          <a:ln/>
        </p:spPr>
        <p:txBody>
          <a:bodyPr/>
          <a:lstStyle/>
          <a:p>
            <a:pPr eaLnBrk="1" hangingPunct="1"/>
            <a:r>
              <a:rPr lang="en-GB" dirty="0" smtClean="0"/>
              <a:t>We render soft shadows for each individual source...</a:t>
            </a:r>
          </a:p>
          <a:p>
            <a:pPr eaLnBrk="1" hangingPunct="1"/>
            <a:endParaRPr lang="en-GB" dirty="0" smtClean="0"/>
          </a:p>
          <a:p>
            <a:pPr eaLnBrk="1" hangingPunct="1"/>
            <a:endParaRPr lang="en-GB" dirty="0" smtClean="0"/>
          </a:p>
        </p:txBody>
      </p:sp>
      <p:sp>
        <p:nvSpPr>
          <p:cNvPr id="974852" name="Footer Placeholder 7"/>
          <p:cNvSpPr>
            <a:spLocks noGrp="1"/>
          </p:cNvSpPr>
          <p:nvPr>
            <p:ph type="ftr" sz="quarter" idx="4"/>
          </p:nvPr>
        </p:nvSpPr>
        <p:spPr>
          <a:noFill/>
        </p:spPr>
        <p:txBody>
          <a:bodyPr/>
          <a:lstStyle/>
          <a:p>
            <a:r>
              <a:rPr lang="en-US" smtClean="0"/>
              <a:t>Real-Time, All-Frequency Shadows in Dynamic Scenes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r>
              <a:rPr lang="en-US" dirty="0" smtClean="0"/>
              <a:t>Our  goal is to achieve real-time performance. To this end, we are willing to make some approximations. </a:t>
            </a:r>
          </a:p>
          <a:p>
            <a:endParaRPr lang="en-US" dirty="0" smtClean="0"/>
          </a:p>
          <a:p>
            <a:r>
              <a:rPr lang="en-US" dirty="0" smtClean="0"/>
              <a:t>The results will not necessarily be physically correct, but still look plausible.</a:t>
            </a:r>
          </a:p>
          <a:p>
            <a:endParaRPr lang="en-US" dirty="0" smtClean="0"/>
          </a:p>
          <a:p>
            <a:endParaRPr lang="en-US" dirty="0" smtClean="0"/>
          </a:p>
        </p:txBody>
      </p:sp>
      <p:sp>
        <p:nvSpPr>
          <p:cNvPr id="16387" name="Footer Placeholder 3"/>
          <p:cNvSpPr>
            <a:spLocks noGrp="1"/>
          </p:cNvSpPr>
          <p:nvPr>
            <p:ph type="ftr" sz="quarter" idx="4"/>
          </p:nvPr>
        </p:nvSpPr>
        <p:spPr>
          <a:noFill/>
        </p:spPr>
        <p:txBody>
          <a:bodyPr/>
          <a:lstStyle/>
          <a:p>
            <a:r>
              <a:rPr lang="en-US" smtClean="0"/>
              <a:t>Real-Time, All-Frequency Shadows in Dynamic Scenes</a:t>
            </a:r>
          </a:p>
        </p:txBody>
      </p:sp>
      <p:sp>
        <p:nvSpPr>
          <p:cNvPr id="16388" name="Slide Number Placeholder 4"/>
          <p:cNvSpPr>
            <a:spLocks noGrp="1"/>
          </p:cNvSpPr>
          <p:nvPr>
            <p:ph type="sldNum" sz="quarter" idx="5"/>
          </p:nvPr>
        </p:nvSpPr>
        <p:spPr>
          <a:noFill/>
        </p:spPr>
        <p:txBody>
          <a:bodyPr/>
          <a:lstStyle/>
          <a:p>
            <a:fld id="{156CD139-592E-4EE5-846E-4E4FBAB6E294}" type="slidenum">
              <a:rPr lang="en-US" smtClean="0"/>
              <a:pPr/>
              <a:t>6</a:t>
            </a:fld>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4849" name="Rectangle 7"/>
          <p:cNvSpPr>
            <a:spLocks noGrp="1" noChangeArrowheads="1"/>
          </p:cNvSpPr>
          <p:nvPr>
            <p:ph type="sldNum" sz="quarter" idx="5"/>
          </p:nvPr>
        </p:nvSpPr>
        <p:spPr>
          <a:noFill/>
        </p:spPr>
        <p:txBody>
          <a:bodyPr/>
          <a:lstStyle/>
          <a:p>
            <a:fld id="{879235BA-FEFC-4230-979B-D42183348650}" type="slidenum">
              <a:rPr lang="en-US" smtClean="0"/>
              <a:pPr/>
              <a:t>60</a:t>
            </a:fld>
            <a:endParaRPr lang="en-US" smtClean="0"/>
          </a:p>
        </p:txBody>
      </p:sp>
      <p:sp>
        <p:nvSpPr>
          <p:cNvPr id="974850" name="Rectangle 2"/>
          <p:cNvSpPr>
            <a:spLocks noGrp="1" noRot="1" noChangeAspect="1" noChangeArrowheads="1" noTextEdit="1"/>
          </p:cNvSpPr>
          <p:nvPr>
            <p:ph type="sldImg"/>
          </p:nvPr>
        </p:nvSpPr>
        <p:spPr>
          <a:ln/>
        </p:spPr>
      </p:sp>
      <p:sp>
        <p:nvSpPr>
          <p:cNvPr id="974851" name="Rectangle 3"/>
          <p:cNvSpPr>
            <a:spLocks noGrp="1" noChangeArrowheads="1"/>
          </p:cNvSpPr>
          <p:nvPr>
            <p:ph type="body" idx="1"/>
          </p:nvPr>
        </p:nvSpPr>
        <p:spPr>
          <a:noFill/>
          <a:ln/>
        </p:spPr>
        <p:txBody>
          <a:bodyPr/>
          <a:lstStyle/>
          <a:p>
            <a:pPr eaLnBrk="1" hangingPunct="1"/>
            <a:r>
              <a:rPr lang="en-GB" dirty="0" smtClean="0"/>
              <a:t>And accumulate the results. </a:t>
            </a:r>
          </a:p>
          <a:p>
            <a:pPr eaLnBrk="1" hangingPunct="1"/>
            <a:endParaRPr lang="en-GB" dirty="0" smtClean="0"/>
          </a:p>
          <a:p>
            <a:pPr eaLnBrk="1" hangingPunct="1"/>
            <a:r>
              <a:rPr lang="en-GB" dirty="0" smtClean="0"/>
              <a:t>Notice how this produces shadows of all frequencies, which was previously only possible in real-time with methods based on </a:t>
            </a:r>
            <a:r>
              <a:rPr lang="en-GB" dirty="0" err="1" smtClean="0"/>
              <a:t>precomputed</a:t>
            </a:r>
            <a:r>
              <a:rPr lang="en-GB" dirty="0" smtClean="0"/>
              <a:t> radiance transfer. </a:t>
            </a:r>
          </a:p>
          <a:p>
            <a:pPr eaLnBrk="1" hangingPunct="1"/>
            <a:endParaRPr lang="en-GB" dirty="0" smtClean="0"/>
          </a:p>
          <a:p>
            <a:pPr eaLnBrk="1" hangingPunct="1"/>
            <a:r>
              <a:rPr lang="en-GB" dirty="0" smtClean="0"/>
              <a:t>However, in our case, the scene may be fully dynamic, since the shadows are computed from scratch every frame.</a:t>
            </a:r>
          </a:p>
        </p:txBody>
      </p:sp>
      <p:sp>
        <p:nvSpPr>
          <p:cNvPr id="974852" name="Footer Placeholder 7"/>
          <p:cNvSpPr>
            <a:spLocks noGrp="1"/>
          </p:cNvSpPr>
          <p:nvPr>
            <p:ph type="ftr" sz="quarter" idx="4"/>
          </p:nvPr>
        </p:nvSpPr>
        <p:spPr>
          <a:noFill/>
        </p:spPr>
        <p:txBody>
          <a:bodyPr/>
          <a:lstStyle/>
          <a:p>
            <a:r>
              <a:rPr lang="en-US" smtClean="0"/>
              <a:t>Real-Time, All-Frequency Shadows in Dynamic Scenes</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6897" name="Slide Image Placeholder 1"/>
          <p:cNvSpPr>
            <a:spLocks noGrp="1" noRot="1" noChangeAspect="1" noTextEdit="1"/>
          </p:cNvSpPr>
          <p:nvPr>
            <p:ph type="sldImg"/>
          </p:nvPr>
        </p:nvSpPr>
        <p:spPr>
          <a:ln/>
        </p:spPr>
      </p:sp>
      <p:sp>
        <p:nvSpPr>
          <p:cNvPr id="976898" name="Notes Placeholder 2"/>
          <p:cNvSpPr>
            <a:spLocks noGrp="1"/>
          </p:cNvSpPr>
          <p:nvPr>
            <p:ph type="body" idx="1"/>
          </p:nvPr>
        </p:nvSpPr>
        <p:spPr>
          <a:noFill/>
          <a:ln/>
        </p:spPr>
        <p:txBody>
          <a:bodyPr/>
          <a:lstStyle/>
          <a:p>
            <a:r>
              <a:rPr lang="en-US" dirty="0" smtClean="0"/>
              <a:t>Let us now look at some results.</a:t>
            </a:r>
          </a:p>
          <a:p>
            <a:endParaRPr lang="en-US" dirty="0" smtClean="0"/>
          </a:p>
          <a:p>
            <a:r>
              <a:rPr lang="en-US" dirty="0" smtClean="0"/>
              <a:t>In this example we show how our method performs as more lights are added.</a:t>
            </a:r>
          </a:p>
          <a:p>
            <a:endParaRPr lang="en-US" dirty="0" smtClean="0"/>
          </a:p>
          <a:p>
            <a:r>
              <a:rPr lang="en-US" dirty="0" smtClean="0"/>
              <a:t>The animation starts off around 350 frames per second.</a:t>
            </a:r>
          </a:p>
          <a:p>
            <a:endParaRPr lang="en-US" dirty="0" smtClean="0"/>
          </a:p>
          <a:p>
            <a:r>
              <a:rPr lang="en-US" dirty="0" smtClean="0"/>
              <a:t>When we reach 40 lights, we still have real-time performance. </a:t>
            </a:r>
          </a:p>
          <a:p>
            <a:endParaRPr lang="en-US" dirty="0" smtClean="0"/>
          </a:p>
          <a:p>
            <a:r>
              <a:rPr lang="en-US" dirty="0" smtClean="0"/>
              <a:t>The animation has actually been slowed down a bit, because it ran too fast in the beginning of the movie. </a:t>
            </a:r>
          </a:p>
          <a:p>
            <a:endParaRPr lang="en-US" dirty="0" smtClean="0"/>
          </a:p>
          <a:p>
            <a:r>
              <a:rPr lang="en-US" dirty="0" smtClean="0"/>
              <a:t>So the frame rate you see in the upper left corner is accurate.</a:t>
            </a:r>
          </a:p>
          <a:p>
            <a:endParaRPr lang="en-US" dirty="0" smtClean="0"/>
          </a:p>
          <a:p>
            <a:endParaRPr lang="en-US" dirty="0" smtClean="0"/>
          </a:p>
        </p:txBody>
      </p:sp>
      <p:sp>
        <p:nvSpPr>
          <p:cNvPr id="976899" name="Footer Placeholder 3"/>
          <p:cNvSpPr>
            <a:spLocks noGrp="1"/>
          </p:cNvSpPr>
          <p:nvPr>
            <p:ph type="ftr" sz="quarter" idx="4"/>
          </p:nvPr>
        </p:nvSpPr>
        <p:spPr>
          <a:noFill/>
        </p:spPr>
        <p:txBody>
          <a:bodyPr/>
          <a:lstStyle/>
          <a:p>
            <a:r>
              <a:rPr lang="en-US" smtClean="0"/>
              <a:t>Real-Time, All-Frequency Shadows in Dynamic Scenes</a:t>
            </a:r>
          </a:p>
        </p:txBody>
      </p:sp>
      <p:sp>
        <p:nvSpPr>
          <p:cNvPr id="976900" name="Slide Number Placeholder 4"/>
          <p:cNvSpPr>
            <a:spLocks noGrp="1"/>
          </p:cNvSpPr>
          <p:nvPr>
            <p:ph type="sldNum" sz="quarter" idx="5"/>
          </p:nvPr>
        </p:nvSpPr>
        <p:spPr>
          <a:noFill/>
        </p:spPr>
        <p:txBody>
          <a:bodyPr/>
          <a:lstStyle/>
          <a:p>
            <a:fld id="{D488E639-B96D-4FB8-8B26-376F724D6796}" type="slidenum">
              <a:rPr lang="en-US" smtClean="0"/>
              <a:pPr/>
              <a:t>61</a:t>
            </a:fld>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made approximations in order to achieve real-time performance. </a:t>
            </a:r>
          </a:p>
          <a:p>
            <a:endParaRPr lang="en-US" dirty="0" smtClean="0"/>
          </a:p>
          <a:p>
            <a:r>
              <a:rPr lang="en-US" dirty="0" smtClean="0"/>
              <a:t>In particular, our method assumes that the blocker can be approximated locally by a single depth value. </a:t>
            </a:r>
          </a:p>
          <a:p>
            <a:endParaRPr lang="en-US" dirty="0" smtClean="0"/>
          </a:p>
          <a:p>
            <a:r>
              <a:rPr lang="en-US" dirty="0" smtClean="0"/>
              <a:t>Note how our method produces results which are visually almost indistinguishable from the reference solution.</a:t>
            </a:r>
          </a:p>
          <a:p>
            <a:endParaRPr lang="en-US" dirty="0"/>
          </a:p>
        </p:txBody>
      </p:sp>
      <p:sp>
        <p:nvSpPr>
          <p:cNvPr id="4" name="Footer Placeholder 3"/>
          <p:cNvSpPr>
            <a:spLocks noGrp="1"/>
          </p:cNvSpPr>
          <p:nvPr>
            <p:ph type="ftr" sz="quarter" idx="10"/>
          </p:nvPr>
        </p:nvSpPr>
        <p:spPr/>
        <p:txBody>
          <a:bodyPr/>
          <a:lstStyle/>
          <a:p>
            <a:pPr>
              <a:defRPr/>
            </a:pPr>
            <a:r>
              <a:rPr lang="en-US" smtClean="0"/>
              <a:t>Real-Time, All-Frequency Shadows in Dynamic Scenes</a:t>
            </a:r>
            <a:endParaRPr lang="en-US"/>
          </a:p>
        </p:txBody>
      </p:sp>
      <p:sp>
        <p:nvSpPr>
          <p:cNvPr id="5" name="Slide Number Placeholder 4"/>
          <p:cNvSpPr>
            <a:spLocks noGrp="1"/>
          </p:cNvSpPr>
          <p:nvPr>
            <p:ph type="sldNum" sz="quarter" idx="11"/>
          </p:nvPr>
        </p:nvSpPr>
        <p:spPr/>
        <p:txBody>
          <a:bodyPr/>
          <a:lstStyle/>
          <a:p>
            <a:pPr>
              <a:defRPr/>
            </a:pPr>
            <a:fld id="{45435F93-526C-42D0-B279-E38456E844CB}" type="slidenum">
              <a:rPr lang="en-US" smtClean="0"/>
              <a:pPr>
                <a:defRPr/>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important assumption is that complex illumination is approximated by a collection of rectangular light sources. </a:t>
            </a:r>
          </a:p>
          <a:p>
            <a:endParaRPr lang="en-US" dirty="0" smtClean="0"/>
          </a:p>
          <a:p>
            <a:r>
              <a:rPr lang="en-US" dirty="0" smtClean="0"/>
              <a:t>Here we compare to the ground truth for an increasing number of light sources.</a:t>
            </a:r>
          </a:p>
          <a:p>
            <a:endParaRPr lang="en-US" dirty="0" smtClean="0"/>
          </a:p>
          <a:p>
            <a:r>
              <a:rPr lang="en-US" dirty="0" smtClean="0"/>
              <a:t>Notice how our method does not produce pixel-perfect results, but still yields a compelling appearance which is close to the reference solution.</a:t>
            </a:r>
            <a:endParaRPr lang="en-US" dirty="0"/>
          </a:p>
        </p:txBody>
      </p:sp>
      <p:sp>
        <p:nvSpPr>
          <p:cNvPr id="4" name="Footer Placeholder 3"/>
          <p:cNvSpPr>
            <a:spLocks noGrp="1"/>
          </p:cNvSpPr>
          <p:nvPr>
            <p:ph type="ftr" sz="quarter" idx="10"/>
          </p:nvPr>
        </p:nvSpPr>
        <p:spPr/>
        <p:txBody>
          <a:bodyPr/>
          <a:lstStyle/>
          <a:p>
            <a:pPr>
              <a:defRPr/>
            </a:pPr>
            <a:r>
              <a:rPr lang="en-US" smtClean="0"/>
              <a:t>Real-Time, All-Frequency Shadows in Dynamic Scenes</a:t>
            </a:r>
            <a:endParaRPr lang="en-US"/>
          </a:p>
        </p:txBody>
      </p:sp>
      <p:sp>
        <p:nvSpPr>
          <p:cNvPr id="5" name="Slide Number Placeholder 4"/>
          <p:cNvSpPr>
            <a:spLocks noGrp="1"/>
          </p:cNvSpPr>
          <p:nvPr>
            <p:ph type="sldNum" sz="quarter" idx="11"/>
          </p:nvPr>
        </p:nvSpPr>
        <p:spPr/>
        <p:txBody>
          <a:bodyPr/>
          <a:lstStyle/>
          <a:p>
            <a:pPr>
              <a:defRPr/>
            </a:pPr>
            <a:fld id="{45435F93-526C-42D0-B279-E38456E844CB}"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3" name="Rectangle 7"/>
          <p:cNvSpPr>
            <a:spLocks noGrp="1" noChangeArrowheads="1"/>
          </p:cNvSpPr>
          <p:nvPr>
            <p:ph type="sldNum" sz="quarter" idx="5"/>
          </p:nvPr>
        </p:nvSpPr>
        <p:spPr>
          <a:noFill/>
        </p:spPr>
        <p:txBody>
          <a:bodyPr/>
          <a:lstStyle/>
          <a:p>
            <a:fld id="{9ED90D47-8C4C-4446-A88E-4D39B192D040}" type="slidenum">
              <a:rPr lang="en-US" smtClean="0"/>
              <a:pPr/>
              <a:t>64</a:t>
            </a:fld>
            <a:endParaRPr lang="en-US" smtClean="0"/>
          </a:p>
        </p:txBody>
      </p:sp>
      <p:sp>
        <p:nvSpPr>
          <p:cNvPr id="387074" name="Rectangle 2"/>
          <p:cNvSpPr>
            <a:spLocks noGrp="1" noRot="1" noChangeAspect="1" noChangeArrowheads="1" noTextEdit="1"/>
          </p:cNvSpPr>
          <p:nvPr>
            <p:ph type="sldImg"/>
          </p:nvPr>
        </p:nvSpPr>
        <p:spPr>
          <a:ln/>
        </p:spPr>
      </p:sp>
      <p:sp>
        <p:nvSpPr>
          <p:cNvPr id="387075" name="Rectangle 3"/>
          <p:cNvSpPr>
            <a:spLocks noGrp="1" noChangeArrowheads="1"/>
          </p:cNvSpPr>
          <p:nvPr>
            <p:ph type="body" idx="1"/>
          </p:nvPr>
        </p:nvSpPr>
        <p:spPr>
          <a:noFill/>
          <a:ln/>
        </p:spPr>
        <p:txBody>
          <a:bodyPr/>
          <a:lstStyle/>
          <a:p>
            <a:pPr eaLnBrk="1" hangingPunct="1"/>
            <a:r>
              <a:rPr lang="en-GB" dirty="0" smtClean="0"/>
              <a:t>We experimented with both summed area tables and </a:t>
            </a:r>
            <a:r>
              <a:rPr lang="en-GB" dirty="0" err="1" smtClean="0"/>
              <a:t>mipmapping</a:t>
            </a:r>
            <a:r>
              <a:rPr lang="en-GB" dirty="0" smtClean="0"/>
              <a:t> for our results. </a:t>
            </a:r>
          </a:p>
          <a:p>
            <a:pPr eaLnBrk="1" hangingPunct="1"/>
            <a:endParaRPr lang="en-GB" dirty="0" smtClean="0"/>
          </a:p>
          <a:p>
            <a:pPr eaLnBrk="1" hangingPunct="1"/>
            <a:r>
              <a:rPr lang="en-GB" dirty="0" smtClean="0"/>
              <a:t>Summed area tables produce smooth and high quality shadows. </a:t>
            </a:r>
          </a:p>
          <a:p>
            <a:pPr eaLnBrk="1" hangingPunct="1"/>
            <a:endParaRPr lang="en-GB" dirty="0" smtClean="0"/>
          </a:p>
          <a:p>
            <a:pPr eaLnBrk="1" hangingPunct="1"/>
            <a:r>
              <a:rPr lang="en-GB" dirty="0" err="1" smtClean="0"/>
              <a:t>Mipmapping</a:t>
            </a:r>
            <a:r>
              <a:rPr lang="en-GB" dirty="0" smtClean="0"/>
              <a:t>  however produces only a very coarse approximation, yet delivers a significantly higher frame rate.</a:t>
            </a:r>
          </a:p>
        </p:txBody>
      </p:sp>
      <p:sp>
        <p:nvSpPr>
          <p:cNvPr id="387076" name="Footer Placeholder 7"/>
          <p:cNvSpPr>
            <a:spLocks noGrp="1"/>
          </p:cNvSpPr>
          <p:nvPr>
            <p:ph type="ftr" sz="quarter" idx="4"/>
          </p:nvPr>
        </p:nvSpPr>
        <p:spPr>
          <a:noFill/>
        </p:spPr>
        <p:txBody>
          <a:bodyPr/>
          <a:lstStyle/>
          <a:p>
            <a:r>
              <a:rPr lang="en-US" smtClean="0"/>
              <a:t>Real-Time, All-Frequency Shadows in Dynamic Scenes</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Fortunately, when approximating environment maps, the coarseness from </a:t>
            </a:r>
            <a:r>
              <a:rPr lang="en-US" dirty="0" err="1" smtClean="0"/>
              <a:t>mipmapping</a:t>
            </a:r>
            <a:r>
              <a:rPr lang="en-US" dirty="0" smtClean="0"/>
              <a:t> becomes less noticeable because many shadows are averaged. </a:t>
            </a:r>
          </a:p>
          <a:p>
            <a:endParaRPr lang="en-US" dirty="0" smtClean="0"/>
          </a:p>
          <a:p>
            <a:r>
              <a:rPr lang="en-US" dirty="0" smtClean="0"/>
              <a:t>This makes it possible to obtain real-time performance. </a:t>
            </a:r>
          </a:p>
          <a:p>
            <a:endParaRPr lang="en-US" dirty="0" smtClean="0"/>
          </a:p>
          <a:p>
            <a:r>
              <a:rPr lang="en-US" dirty="0" smtClean="0"/>
              <a:t>Note that we still achieve interactive rendering rates for summed area tables.</a:t>
            </a:r>
            <a:endParaRPr lang="en-US" dirty="0"/>
          </a:p>
        </p:txBody>
      </p:sp>
      <p:sp>
        <p:nvSpPr>
          <p:cNvPr id="4" name="Footer Placeholder 3"/>
          <p:cNvSpPr>
            <a:spLocks noGrp="1"/>
          </p:cNvSpPr>
          <p:nvPr>
            <p:ph type="ftr" sz="quarter" idx="10"/>
          </p:nvPr>
        </p:nvSpPr>
        <p:spPr/>
        <p:txBody>
          <a:bodyPr/>
          <a:lstStyle/>
          <a:p>
            <a:pPr>
              <a:defRPr/>
            </a:pPr>
            <a:r>
              <a:rPr lang="en-US" smtClean="0"/>
              <a:t>Real-Time, All-Frequency Shadows in Dynamic Scenes</a:t>
            </a:r>
            <a:endParaRPr lang="en-US"/>
          </a:p>
        </p:txBody>
      </p:sp>
      <p:sp>
        <p:nvSpPr>
          <p:cNvPr id="5" name="Slide Number Placeholder 4"/>
          <p:cNvSpPr>
            <a:spLocks noGrp="1"/>
          </p:cNvSpPr>
          <p:nvPr>
            <p:ph type="sldNum" sz="quarter" idx="11"/>
          </p:nvPr>
        </p:nvSpPr>
        <p:spPr/>
        <p:txBody>
          <a:bodyPr/>
          <a:lstStyle/>
          <a:p>
            <a:pPr>
              <a:defRPr/>
            </a:pPr>
            <a:fld id="{45435F93-526C-42D0-B279-E38456E844CB}" type="slidenum">
              <a:rPr lang="en-US" smtClean="0"/>
              <a:pPr>
                <a:defRPr/>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993" name="Slide Image Placeholder 1"/>
          <p:cNvSpPr>
            <a:spLocks noGrp="1" noRot="1" noChangeAspect="1" noTextEdit="1"/>
          </p:cNvSpPr>
          <p:nvPr>
            <p:ph type="sldImg"/>
          </p:nvPr>
        </p:nvSpPr>
        <p:spPr>
          <a:ln/>
        </p:spPr>
      </p:sp>
      <p:sp>
        <p:nvSpPr>
          <p:cNvPr id="980994" name="Notes Placeholder 2"/>
          <p:cNvSpPr>
            <a:spLocks noGrp="1"/>
          </p:cNvSpPr>
          <p:nvPr>
            <p:ph type="body" idx="1"/>
          </p:nvPr>
        </p:nvSpPr>
        <p:spPr>
          <a:noFill/>
          <a:ln/>
        </p:spPr>
        <p:txBody>
          <a:bodyPr/>
          <a:lstStyle/>
          <a:p>
            <a:r>
              <a:rPr lang="en-US" dirty="0" smtClean="0"/>
              <a:t>Here is an animation of a robot under environment lighting. </a:t>
            </a:r>
          </a:p>
          <a:p>
            <a:endParaRPr lang="en-US" dirty="0" smtClean="0"/>
          </a:p>
          <a:p>
            <a:r>
              <a:rPr lang="en-US" dirty="0" smtClean="0"/>
              <a:t>Notice how shadows of all frequencies are produced by our method.</a:t>
            </a:r>
          </a:p>
          <a:p>
            <a:endParaRPr lang="en-US" dirty="0" smtClean="0"/>
          </a:p>
          <a:p>
            <a:r>
              <a:rPr lang="en-US" dirty="0" smtClean="0"/>
              <a:t>We used 40 lights in this example. It renders at roughly 25 frames per second.</a:t>
            </a:r>
          </a:p>
          <a:p>
            <a:endParaRPr lang="en-US" dirty="0" smtClean="0"/>
          </a:p>
        </p:txBody>
      </p:sp>
      <p:sp>
        <p:nvSpPr>
          <p:cNvPr id="980995" name="Footer Placeholder 3"/>
          <p:cNvSpPr>
            <a:spLocks noGrp="1"/>
          </p:cNvSpPr>
          <p:nvPr>
            <p:ph type="ftr" sz="quarter" idx="4"/>
          </p:nvPr>
        </p:nvSpPr>
        <p:spPr>
          <a:noFill/>
        </p:spPr>
        <p:txBody>
          <a:bodyPr/>
          <a:lstStyle/>
          <a:p>
            <a:r>
              <a:rPr lang="en-US" smtClean="0"/>
              <a:t>Real-Time, All-Frequency Shadows in Dynamic Scenes</a:t>
            </a:r>
          </a:p>
        </p:txBody>
      </p:sp>
      <p:sp>
        <p:nvSpPr>
          <p:cNvPr id="980996" name="Slide Number Placeholder 4"/>
          <p:cNvSpPr>
            <a:spLocks noGrp="1"/>
          </p:cNvSpPr>
          <p:nvPr>
            <p:ph type="sldNum" sz="quarter" idx="5"/>
          </p:nvPr>
        </p:nvSpPr>
        <p:spPr>
          <a:noFill/>
        </p:spPr>
        <p:txBody>
          <a:bodyPr/>
          <a:lstStyle/>
          <a:p>
            <a:fld id="{147C1210-F4CF-49A1-B84A-4EB6BE00AC3B}" type="slidenum">
              <a:rPr lang="en-US" smtClean="0"/>
              <a:pPr/>
              <a:t>66</a:t>
            </a:fld>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09" name="Slide Image Placeholder 1"/>
          <p:cNvSpPr>
            <a:spLocks noGrp="1" noRot="1" noChangeAspect="1" noTextEdit="1"/>
          </p:cNvSpPr>
          <p:nvPr>
            <p:ph type="sldImg"/>
          </p:nvPr>
        </p:nvSpPr>
        <p:spPr>
          <a:ln/>
        </p:spPr>
      </p:sp>
      <p:sp>
        <p:nvSpPr>
          <p:cNvPr id="990210" name="Notes Placeholder 2"/>
          <p:cNvSpPr>
            <a:spLocks noGrp="1"/>
          </p:cNvSpPr>
          <p:nvPr>
            <p:ph type="body" idx="1"/>
          </p:nvPr>
        </p:nvSpPr>
        <p:spPr>
          <a:noFill/>
          <a:ln/>
        </p:spPr>
        <p:txBody>
          <a:bodyPr/>
          <a:lstStyle/>
          <a:p>
            <a:r>
              <a:rPr lang="en-US" dirty="0" smtClean="0"/>
              <a:t>To conclude:</a:t>
            </a:r>
          </a:p>
          <a:p>
            <a:endParaRPr lang="en-US" dirty="0" smtClean="0"/>
          </a:p>
          <a:p>
            <a:r>
              <a:rPr lang="en-US" dirty="0" smtClean="0"/>
              <a:t>We have produced a filtering-based approach to render soft shadows. It operates in constant time, thanks to being able to pre-filter the shadows. </a:t>
            </a:r>
          </a:p>
          <a:p>
            <a:r>
              <a:rPr lang="en-US" dirty="0" smtClean="0"/>
              <a:t>The algorithm itself is fairly simple, as it only consists of arithmetic and texture operations; no loops or branches. </a:t>
            </a:r>
          </a:p>
          <a:p>
            <a:r>
              <a:rPr lang="en-US" dirty="0" smtClean="0"/>
              <a:t>The results are not physically correct, but match the ground truth very closely.</a:t>
            </a:r>
          </a:p>
          <a:p>
            <a:endParaRPr lang="en-US" dirty="0" smtClean="0"/>
          </a:p>
          <a:p>
            <a:r>
              <a:rPr lang="en-US" dirty="0" smtClean="0"/>
              <a:t>The coarse </a:t>
            </a:r>
            <a:r>
              <a:rPr lang="en-US" dirty="0" err="1" smtClean="0"/>
              <a:t>mipmapping</a:t>
            </a:r>
            <a:r>
              <a:rPr lang="en-US" dirty="0" smtClean="0"/>
              <a:t> approximation runs very fast, and obtains real-time performance for multiple area lights. </a:t>
            </a:r>
          </a:p>
          <a:p>
            <a:r>
              <a:rPr lang="en-US" dirty="0" smtClean="0"/>
              <a:t>This enables us to render all-frequency shadows in distant environment illumination.</a:t>
            </a:r>
          </a:p>
          <a:p>
            <a:endParaRPr lang="en-US" dirty="0" smtClean="0"/>
          </a:p>
          <a:p>
            <a:r>
              <a:rPr lang="en-US" dirty="0" smtClean="0"/>
              <a:t>In the paper there are more details on how the filtering step can be further improved by reducing the number of basis terms, which also plays a key role in obtaining real-time performance.</a:t>
            </a:r>
          </a:p>
          <a:p>
            <a:endParaRPr lang="en-US" dirty="0" smtClean="0"/>
          </a:p>
        </p:txBody>
      </p:sp>
      <p:sp>
        <p:nvSpPr>
          <p:cNvPr id="990211" name="Footer Placeholder 3"/>
          <p:cNvSpPr>
            <a:spLocks noGrp="1"/>
          </p:cNvSpPr>
          <p:nvPr>
            <p:ph type="ftr" sz="quarter" idx="4"/>
          </p:nvPr>
        </p:nvSpPr>
        <p:spPr>
          <a:noFill/>
        </p:spPr>
        <p:txBody>
          <a:bodyPr/>
          <a:lstStyle/>
          <a:p>
            <a:r>
              <a:rPr lang="en-US" smtClean="0"/>
              <a:t>Real-Time, All-Frequency Shadows in Dynamic Scenes</a:t>
            </a:r>
          </a:p>
        </p:txBody>
      </p:sp>
      <p:sp>
        <p:nvSpPr>
          <p:cNvPr id="990212" name="Slide Number Placeholder 4"/>
          <p:cNvSpPr>
            <a:spLocks noGrp="1"/>
          </p:cNvSpPr>
          <p:nvPr>
            <p:ph type="sldNum" sz="quarter" idx="5"/>
          </p:nvPr>
        </p:nvSpPr>
        <p:spPr>
          <a:noFill/>
        </p:spPr>
        <p:txBody>
          <a:bodyPr/>
          <a:lstStyle/>
          <a:p>
            <a:fld id="{E10441A9-9DA0-4D5D-A16F-8DAE74FC9CC2}" type="slidenum">
              <a:rPr lang="en-US" smtClean="0"/>
              <a:pPr/>
              <a:t>67</a:t>
            </a:fld>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future work, we’d like to investigate how to reduce the </a:t>
            </a:r>
            <a:r>
              <a:rPr lang="en-US" dirty="0" err="1" smtClean="0"/>
              <a:t>discretization</a:t>
            </a:r>
            <a:r>
              <a:rPr lang="en-US" dirty="0" smtClean="0"/>
              <a:t> artifacts due to </a:t>
            </a:r>
            <a:r>
              <a:rPr lang="en-US" dirty="0" err="1" smtClean="0"/>
              <a:t>mipmapping</a:t>
            </a:r>
            <a:r>
              <a:rPr lang="en-US" dirty="0" smtClean="0"/>
              <a:t>. We believe that higher order texture filtering and improved </a:t>
            </a:r>
            <a:r>
              <a:rPr lang="en-US" dirty="0" err="1" smtClean="0"/>
              <a:t>mipmap</a:t>
            </a:r>
            <a:r>
              <a:rPr lang="en-US" dirty="0" smtClean="0"/>
              <a:t> </a:t>
            </a:r>
            <a:r>
              <a:rPr lang="en-US" dirty="0" err="1" smtClean="0"/>
              <a:t>downsampling</a:t>
            </a:r>
            <a:r>
              <a:rPr lang="en-US" dirty="0" smtClean="0"/>
              <a:t> filters will yield better results</a:t>
            </a:r>
          </a:p>
          <a:p>
            <a:endParaRPr lang="en-US" dirty="0" smtClean="0"/>
          </a:p>
          <a:p>
            <a:r>
              <a:rPr lang="en-US" dirty="0" smtClean="0"/>
              <a:t>Also, we’d like to relax the assumption of only having rectangular sources.</a:t>
            </a:r>
          </a:p>
          <a:p>
            <a:endParaRPr lang="en-US" dirty="0" smtClean="0"/>
          </a:p>
          <a:p>
            <a:r>
              <a:rPr lang="en-US" dirty="0" smtClean="0"/>
              <a:t>BRDFs are currently not accurately supported; it would be interesting to combine our work with methods that pre-filter BRDFs</a:t>
            </a:r>
          </a:p>
          <a:p>
            <a:endParaRPr lang="en-US" dirty="0" smtClean="0"/>
          </a:p>
          <a:p>
            <a:r>
              <a:rPr lang="en-US" dirty="0" smtClean="0"/>
              <a:t>Finally, we believe our method is suitable to simulate indirect illumination, by using receivers as secondary light sources.</a:t>
            </a:r>
            <a:endParaRPr lang="en-US" dirty="0"/>
          </a:p>
        </p:txBody>
      </p:sp>
      <p:sp>
        <p:nvSpPr>
          <p:cNvPr id="4" name="Footer Placeholder 3"/>
          <p:cNvSpPr>
            <a:spLocks noGrp="1"/>
          </p:cNvSpPr>
          <p:nvPr>
            <p:ph type="ftr" sz="quarter" idx="10"/>
          </p:nvPr>
        </p:nvSpPr>
        <p:spPr/>
        <p:txBody>
          <a:bodyPr/>
          <a:lstStyle/>
          <a:p>
            <a:pPr>
              <a:defRPr/>
            </a:pPr>
            <a:r>
              <a:rPr lang="en-US" smtClean="0"/>
              <a:t>Real-Time, All-Frequency Shadows in Dynamic Scenes</a:t>
            </a:r>
            <a:endParaRPr lang="en-US"/>
          </a:p>
        </p:txBody>
      </p:sp>
      <p:sp>
        <p:nvSpPr>
          <p:cNvPr id="5" name="Slide Number Placeholder 4"/>
          <p:cNvSpPr>
            <a:spLocks noGrp="1"/>
          </p:cNvSpPr>
          <p:nvPr>
            <p:ph type="sldNum" sz="quarter" idx="11"/>
          </p:nvPr>
        </p:nvSpPr>
        <p:spPr/>
        <p:txBody>
          <a:bodyPr/>
          <a:lstStyle/>
          <a:p>
            <a:pPr>
              <a:defRPr/>
            </a:pPr>
            <a:fld id="{45435F93-526C-42D0-B279-E38456E844CB}"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Thanks for your attention. We’re ready to take questions now.</a:t>
            </a:r>
            <a:endParaRPr lang="en-US" dirty="0"/>
          </a:p>
        </p:txBody>
      </p:sp>
      <p:sp>
        <p:nvSpPr>
          <p:cNvPr id="4" name="Footer Placeholder 3"/>
          <p:cNvSpPr>
            <a:spLocks noGrp="1"/>
          </p:cNvSpPr>
          <p:nvPr>
            <p:ph type="ftr" sz="quarter" idx="10"/>
          </p:nvPr>
        </p:nvSpPr>
        <p:spPr/>
        <p:txBody>
          <a:bodyPr/>
          <a:lstStyle/>
          <a:p>
            <a:pPr>
              <a:defRPr/>
            </a:pPr>
            <a:r>
              <a:rPr lang="en-US" smtClean="0"/>
              <a:t>Real-Time, All-Frequency Shadows in Dynamic Scenes</a:t>
            </a:r>
            <a:endParaRPr lang="en-US"/>
          </a:p>
        </p:txBody>
      </p:sp>
      <p:sp>
        <p:nvSpPr>
          <p:cNvPr id="5" name="Slide Number Placeholder 4"/>
          <p:cNvSpPr>
            <a:spLocks noGrp="1"/>
          </p:cNvSpPr>
          <p:nvPr>
            <p:ph type="sldNum" sz="quarter" idx="11"/>
          </p:nvPr>
        </p:nvSpPr>
        <p:spPr/>
        <p:txBody>
          <a:bodyPr/>
          <a:lstStyle/>
          <a:p>
            <a:pPr>
              <a:defRPr/>
            </a:pPr>
            <a:fld id="{45435F93-526C-42D0-B279-E38456E844CB}"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a:ln/>
        </p:spPr>
      </p:sp>
      <p:sp>
        <p:nvSpPr>
          <p:cNvPr id="20482" name="Notes Placeholder 2"/>
          <p:cNvSpPr>
            <a:spLocks noGrp="1"/>
          </p:cNvSpPr>
          <p:nvPr>
            <p:ph type="body" idx="1"/>
          </p:nvPr>
        </p:nvSpPr>
        <p:spPr>
          <a:noFill/>
          <a:ln/>
        </p:spPr>
        <p:txBody>
          <a:bodyPr/>
          <a:lstStyle/>
          <a:p>
            <a:r>
              <a:rPr lang="en-US" dirty="0" smtClean="0"/>
              <a:t>Rendering soft shadows is a well studied topic in computer graphics. </a:t>
            </a:r>
          </a:p>
          <a:p>
            <a:r>
              <a:rPr lang="en-US" dirty="0" smtClean="0"/>
              <a:t>Geometry-based techniques tend to be sensitive to scene complexity.</a:t>
            </a:r>
          </a:p>
          <a:p>
            <a:r>
              <a:rPr lang="en-US" dirty="0" smtClean="0"/>
              <a:t>Shadow mapping-based methods are purely image-based, and therefore perform better as the scene becomes more complex. </a:t>
            </a:r>
          </a:p>
          <a:p>
            <a:endParaRPr lang="en-US" dirty="0" smtClean="0"/>
          </a:p>
          <a:p>
            <a:r>
              <a:rPr lang="en-US" dirty="0" smtClean="0"/>
              <a:t>Unfortunately these techniques will not produce real-time results when many light sources are used. We will provide a more detailed discussion later in the talk.</a:t>
            </a:r>
          </a:p>
          <a:p>
            <a:r>
              <a:rPr lang="en-US" dirty="0" smtClean="0"/>
              <a:t>We also draw inspiration from the work by </a:t>
            </a:r>
            <a:r>
              <a:rPr lang="en-US" dirty="0" err="1" smtClean="0"/>
              <a:t>Soler</a:t>
            </a:r>
            <a:r>
              <a:rPr lang="en-US" dirty="0" smtClean="0"/>
              <a:t> and </a:t>
            </a:r>
            <a:r>
              <a:rPr lang="en-US" dirty="0" err="1" smtClean="0"/>
              <a:t>Sillion</a:t>
            </a:r>
            <a:r>
              <a:rPr lang="en-US" dirty="0" smtClean="0"/>
              <a:t>, who introduced convolution as a method for rendering soft shadows. Our filtering approach is similar to theirs. However, their method does not directly support self-shadowing whereas our method naturally does.</a:t>
            </a:r>
          </a:p>
          <a:p>
            <a:endParaRPr lang="en-US" dirty="0" smtClean="0"/>
          </a:p>
          <a:p>
            <a:endParaRPr lang="en-US" dirty="0" smtClean="0"/>
          </a:p>
        </p:txBody>
      </p:sp>
      <p:sp>
        <p:nvSpPr>
          <p:cNvPr id="20483" name="Footer Placeholder 3"/>
          <p:cNvSpPr>
            <a:spLocks noGrp="1"/>
          </p:cNvSpPr>
          <p:nvPr>
            <p:ph type="ftr" sz="quarter" idx="4"/>
          </p:nvPr>
        </p:nvSpPr>
        <p:spPr>
          <a:noFill/>
        </p:spPr>
        <p:txBody>
          <a:bodyPr/>
          <a:lstStyle/>
          <a:p>
            <a:r>
              <a:rPr lang="en-US" smtClean="0"/>
              <a:t>Real-Time, All-Frequency Shadows in Dynamic Scenes</a:t>
            </a:r>
          </a:p>
        </p:txBody>
      </p:sp>
      <p:sp>
        <p:nvSpPr>
          <p:cNvPr id="20484" name="Slide Number Placeholder 4"/>
          <p:cNvSpPr>
            <a:spLocks noGrp="1"/>
          </p:cNvSpPr>
          <p:nvPr>
            <p:ph type="sldNum" sz="quarter" idx="5"/>
          </p:nvPr>
        </p:nvSpPr>
        <p:spPr>
          <a:noFill/>
        </p:spPr>
        <p:txBody>
          <a:bodyPr/>
          <a:lstStyle/>
          <a:p>
            <a:fld id="{BBBF8B17-098E-4E32-AD41-E6F4F83D93DC}"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noFill/>
          <a:ln/>
        </p:spPr>
        <p:txBody>
          <a:bodyPr/>
          <a:lstStyle/>
          <a:p>
            <a:r>
              <a:rPr lang="en-US" dirty="0" smtClean="0"/>
              <a:t>Another body of work is concerned with </a:t>
            </a:r>
            <a:r>
              <a:rPr lang="en-US" dirty="0" err="1" smtClean="0"/>
              <a:t>precomputing</a:t>
            </a:r>
            <a:r>
              <a:rPr lang="en-US" dirty="0" smtClean="0"/>
              <a:t> light transport, which usually includes shadowing. </a:t>
            </a:r>
          </a:p>
          <a:p>
            <a:endParaRPr lang="en-US" dirty="0" smtClean="0"/>
          </a:p>
          <a:p>
            <a:r>
              <a:rPr lang="en-US" dirty="0" smtClean="0"/>
              <a:t>These methods operate in real-time, but assume that the scene is static. </a:t>
            </a:r>
          </a:p>
          <a:p>
            <a:endParaRPr lang="en-US" dirty="0" smtClean="0"/>
          </a:p>
          <a:p>
            <a:r>
              <a:rPr lang="en-US" dirty="0" smtClean="0"/>
              <a:t>Improved methods relax this assumption by allowing for deformable characters for instance, but they cannot deal with fully dynamic scenes. </a:t>
            </a:r>
          </a:p>
        </p:txBody>
      </p:sp>
      <p:sp>
        <p:nvSpPr>
          <p:cNvPr id="18435" name="Footer Placeholder 3"/>
          <p:cNvSpPr>
            <a:spLocks noGrp="1"/>
          </p:cNvSpPr>
          <p:nvPr>
            <p:ph type="ftr" sz="quarter" idx="4"/>
          </p:nvPr>
        </p:nvSpPr>
        <p:spPr>
          <a:noFill/>
        </p:spPr>
        <p:txBody>
          <a:bodyPr/>
          <a:lstStyle/>
          <a:p>
            <a:r>
              <a:rPr lang="en-US" smtClean="0"/>
              <a:t>Real-Time, All-Frequency Shadows in Dynamic Scenes</a:t>
            </a:r>
          </a:p>
        </p:txBody>
      </p:sp>
      <p:sp>
        <p:nvSpPr>
          <p:cNvPr id="18436" name="Slide Number Placeholder 4"/>
          <p:cNvSpPr>
            <a:spLocks noGrp="1"/>
          </p:cNvSpPr>
          <p:nvPr>
            <p:ph type="sldNum" sz="quarter" idx="5"/>
          </p:nvPr>
        </p:nvSpPr>
        <p:spPr>
          <a:noFill/>
        </p:spPr>
        <p:txBody>
          <a:bodyPr/>
          <a:lstStyle/>
          <a:p>
            <a:fld id="{D03B52C6-1E84-4CB4-ACD8-4036B8B55E6F}"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Slide Image Placeholder 1"/>
          <p:cNvSpPr>
            <a:spLocks noGrp="1" noRot="1" noChangeAspect="1"/>
          </p:cNvSpPr>
          <p:nvPr>
            <p:ph type="sldImg"/>
          </p:nvPr>
        </p:nvSpPr>
        <p:spPr>
          <a:ln/>
        </p:spPr>
      </p:sp>
      <p:sp>
        <p:nvSpPr>
          <p:cNvPr id="335874" name="Notes Placeholder 2"/>
          <p:cNvSpPr>
            <a:spLocks noGrp="1"/>
          </p:cNvSpPr>
          <p:nvPr>
            <p:ph type="body" idx="1"/>
          </p:nvPr>
        </p:nvSpPr>
        <p:spPr>
          <a:noFill/>
          <a:ln/>
        </p:spPr>
        <p:txBody>
          <a:bodyPr/>
          <a:lstStyle/>
          <a:p>
            <a:r>
              <a:rPr lang="en-US" dirty="0" smtClean="0"/>
              <a:t>Before detailing our method, we need to cover some background on soft shadows and shadow filtering.</a:t>
            </a:r>
          </a:p>
          <a:p>
            <a:endParaRPr lang="en-US" dirty="0" smtClean="0"/>
          </a:p>
          <a:p>
            <a:r>
              <a:rPr lang="en-US" dirty="0" smtClean="0"/>
              <a:t>Soft shadows are generated by area light sources. Our goal is to estimate the fraction of light originating from the source which arrives at a surface location. </a:t>
            </a:r>
          </a:p>
          <a:p>
            <a:endParaRPr lang="en-US" dirty="0" smtClean="0"/>
          </a:p>
          <a:p>
            <a:r>
              <a:rPr lang="en-US" dirty="0" smtClean="0"/>
              <a:t>When the source is blocked partially, we obtain fractional or soft shadow values.</a:t>
            </a:r>
          </a:p>
          <a:p>
            <a:endParaRPr lang="en-US" dirty="0" smtClean="0"/>
          </a:p>
        </p:txBody>
      </p:sp>
      <p:sp>
        <p:nvSpPr>
          <p:cNvPr id="335875" name="Footer Placeholder 3"/>
          <p:cNvSpPr>
            <a:spLocks noGrp="1"/>
          </p:cNvSpPr>
          <p:nvPr>
            <p:ph type="ftr" sz="quarter" idx="4"/>
          </p:nvPr>
        </p:nvSpPr>
        <p:spPr>
          <a:noFill/>
        </p:spPr>
        <p:txBody>
          <a:bodyPr/>
          <a:lstStyle/>
          <a:p>
            <a:r>
              <a:rPr lang="en-US" smtClean="0"/>
              <a:t>Real-Time, All-Frequency Shadows in Dynamic Scenes</a:t>
            </a:r>
          </a:p>
        </p:txBody>
      </p:sp>
      <p:sp>
        <p:nvSpPr>
          <p:cNvPr id="335876" name="Slide Number Placeholder 4"/>
          <p:cNvSpPr>
            <a:spLocks noGrp="1"/>
          </p:cNvSpPr>
          <p:nvPr>
            <p:ph type="sldNum" sz="quarter" idx="5"/>
          </p:nvPr>
        </p:nvSpPr>
        <p:spPr>
          <a:noFill/>
        </p:spPr>
        <p:txBody>
          <a:bodyPr/>
          <a:lstStyle/>
          <a:p>
            <a:fld id="{43C23DCA-FAFD-406B-B478-F45517414F71}"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6"/>
          <p:cNvSpPr>
            <a:spLocks noChangeShapeType="1"/>
          </p:cNvSpPr>
          <p:nvPr userDrawn="1"/>
        </p:nvSpPr>
        <p:spPr bwMode="auto">
          <a:xfrm>
            <a:off x="1447800" y="3121025"/>
            <a:ext cx="6096000" cy="0"/>
          </a:xfrm>
          <a:prstGeom prst="line">
            <a:avLst/>
          </a:prstGeom>
          <a:noFill/>
          <a:ln w="38100">
            <a:solidFill>
              <a:srgbClr val="FF9A00"/>
            </a:solidFill>
            <a:round/>
            <a:headEnd/>
            <a:tailEnd/>
          </a:ln>
          <a:effectLst/>
        </p:spPr>
        <p:txBody>
          <a:bodyPr/>
          <a:lstStyle/>
          <a:p>
            <a:pPr>
              <a:defRPr/>
            </a:pPr>
            <a:endParaRPr lang="en-US"/>
          </a:p>
        </p:txBody>
      </p:sp>
      <p:pic>
        <p:nvPicPr>
          <p:cNvPr id="5" name="Picture 23" descr="SIG08_1"/>
          <p:cNvPicPr>
            <a:picLocks noChangeAspect="1" noChangeArrowheads="1"/>
          </p:cNvPicPr>
          <p:nvPr userDrawn="1"/>
        </p:nvPicPr>
        <p:blipFill>
          <a:blip r:embed="rId2">
            <a:lum bright="26000" contrast="26000"/>
          </a:blip>
          <a:srcRect/>
          <a:stretch>
            <a:fillRect/>
          </a:stretch>
        </p:blipFill>
        <p:spPr bwMode="auto">
          <a:xfrm>
            <a:off x="5865813" y="68263"/>
            <a:ext cx="3252787" cy="936625"/>
          </a:xfrm>
          <a:prstGeom prst="rect">
            <a:avLst/>
          </a:prstGeom>
          <a:noFill/>
          <a:ln w="9525">
            <a:noFill/>
            <a:miter lim="800000"/>
            <a:headEnd/>
            <a:tailEnd/>
          </a:ln>
        </p:spPr>
      </p:pic>
      <p:sp>
        <p:nvSpPr>
          <p:cNvPr id="1026" name="Rectangle 2"/>
          <p:cNvSpPr>
            <a:spLocks noGrp="1" noChangeArrowheads="1"/>
          </p:cNvSpPr>
          <p:nvPr>
            <p:ph type="title"/>
          </p:nvPr>
        </p:nvSpPr>
        <p:spPr>
          <a:xfrm>
            <a:off x="685800" y="1133475"/>
            <a:ext cx="7772400" cy="1470025"/>
          </a:xfrm>
        </p:spPr>
        <p:txBody>
          <a:bodyPr/>
          <a:lstStyle>
            <a:lvl1pPr>
              <a:defRPr smtClean="0"/>
            </a:lvl1pPr>
          </a:lstStyle>
          <a:p>
            <a:r>
              <a:rPr lang="en-US" smtClean="0"/>
              <a:t>Click to edit Master title style</a:t>
            </a:r>
          </a:p>
        </p:txBody>
      </p:sp>
      <p:sp>
        <p:nvSpPr>
          <p:cNvPr id="65539"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r>
              <a:rPr lang="en-GB" smtClean="0"/>
              <a:t>Click to edit Master subtitle style</a:t>
            </a:r>
          </a:p>
        </p:txBody>
      </p:sp>
    </p:spTree>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3513" y="152400"/>
            <a:ext cx="8878887" cy="576263"/>
          </a:xfrm>
        </p:spPr>
        <p:txBody>
          <a:bodyPr/>
          <a:lstStyle/>
          <a:p>
            <a:r>
              <a:rPr lang="en-US" smtClean="0"/>
              <a:t>Click to edit Master title style</a:t>
            </a:r>
            <a:endParaRPr lang="en-US"/>
          </a:p>
        </p:txBody>
      </p:sp>
      <p:sp>
        <p:nvSpPr>
          <p:cNvPr id="3" name="Content Placeholder 2"/>
          <p:cNvSpPr>
            <a:spLocks noGrp="1"/>
          </p:cNvSpPr>
          <p:nvPr>
            <p:ph idx="1"/>
          </p:nvPr>
        </p:nvSpPr>
        <p:spPr>
          <a:xfrm>
            <a:off x="152400" y="1143000"/>
            <a:ext cx="88900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152400" y="1143000"/>
            <a:ext cx="8890000" cy="5105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ChangeArrowheads="1"/>
          </p:cNvSpPr>
          <p:nvPr/>
        </p:nvSpPr>
        <p:spPr bwMode="auto">
          <a:xfrm>
            <a:off x="3124200" y="6381750"/>
            <a:ext cx="2895600" cy="476250"/>
          </a:xfrm>
          <a:prstGeom prst="rect">
            <a:avLst/>
          </a:prstGeom>
          <a:noFill/>
          <a:ln w="9525">
            <a:noFill/>
            <a:miter lim="800000"/>
            <a:headEnd/>
            <a:tailEnd/>
          </a:ln>
        </p:spPr>
        <p:txBody>
          <a:bodyPr anchor="ctr" anchorCtr="1"/>
          <a:lstStyle>
            <a:lvl1pPr algn="ctr">
              <a:defRPr sz="1400"/>
            </a:lvl1pPr>
          </a:lstStyle>
          <a:p>
            <a:pPr>
              <a:defRPr/>
            </a:pPr>
            <a:r>
              <a:rPr lang="en-US" dirty="0" smtClean="0"/>
              <a:t>Real-Time, All-Frequency Shadows in Dynamic Scenes</a:t>
            </a:r>
            <a:endParaRPr lang="en-US" dirty="0"/>
          </a:p>
        </p:txBody>
      </p:sp>
      <p:sp>
        <p:nvSpPr>
          <p:cNvPr id="1052" name="Rectangle 28"/>
          <p:cNvSpPr>
            <a:spLocks noChangeArrowheads="1"/>
          </p:cNvSpPr>
          <p:nvPr/>
        </p:nvSpPr>
        <p:spPr bwMode="auto">
          <a:xfrm>
            <a:off x="152400" y="6381750"/>
            <a:ext cx="2133600" cy="476250"/>
          </a:xfrm>
          <a:prstGeom prst="rect">
            <a:avLst/>
          </a:prstGeom>
          <a:noFill/>
          <a:ln w="9525">
            <a:noFill/>
            <a:miter lim="800000"/>
            <a:headEnd/>
            <a:tailEnd/>
          </a:ln>
        </p:spPr>
        <p:txBody>
          <a:bodyPr/>
          <a:lstStyle/>
          <a:p>
            <a:pPr>
              <a:defRPr/>
            </a:pPr>
            <a:r>
              <a:rPr lang="en-US" sz="1400"/>
              <a:t>August 13</a:t>
            </a:r>
            <a:r>
              <a:rPr lang="en-US" sz="1400" baseline="30000"/>
              <a:t>th</a:t>
            </a:r>
            <a:r>
              <a:rPr lang="en-US" sz="1400"/>
              <a:t>, 2008</a:t>
            </a:r>
          </a:p>
        </p:txBody>
      </p:sp>
      <p:sp>
        <p:nvSpPr>
          <p:cNvPr id="2" name="Rectangle 2"/>
          <p:cNvSpPr>
            <a:spLocks noGrp="1" noChangeArrowheads="1"/>
          </p:cNvSpPr>
          <p:nvPr>
            <p:ph type="title"/>
          </p:nvPr>
        </p:nvSpPr>
        <p:spPr bwMode="auto">
          <a:xfrm>
            <a:off x="163513" y="152400"/>
            <a:ext cx="8878887" cy="576263"/>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smtClean="0"/>
              <a:t> ____ __ ____  _____ _____ _____</a:t>
            </a:r>
          </a:p>
        </p:txBody>
      </p:sp>
      <p:sp>
        <p:nvSpPr>
          <p:cNvPr id="3" name="Title Placeholder 2"/>
          <p:cNvSpPr>
            <a:spLocks noGrp="1" noChangeArrowheads="1"/>
          </p:cNvSpPr>
          <p:nvPr>
            <p:ph type="title"/>
          </p:nvPr>
        </p:nvSpPr>
        <p:spPr bwMode="auto">
          <a:xfrm>
            <a:off x="163513" y="152400"/>
            <a:ext cx="8878887" cy="576263"/>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smtClean="0"/>
              <a:t>Click to edit Master title style</a:t>
            </a:r>
          </a:p>
        </p:txBody>
      </p:sp>
      <p:sp>
        <p:nvSpPr>
          <p:cNvPr id="1041" name="Line 17"/>
          <p:cNvSpPr>
            <a:spLocks noChangeShapeType="1"/>
          </p:cNvSpPr>
          <p:nvPr userDrawn="1"/>
        </p:nvSpPr>
        <p:spPr bwMode="auto">
          <a:xfrm>
            <a:off x="36513" y="6324600"/>
            <a:ext cx="9069387" cy="0"/>
          </a:xfrm>
          <a:prstGeom prst="line">
            <a:avLst/>
          </a:prstGeom>
          <a:noFill/>
          <a:ln w="38100">
            <a:solidFill>
              <a:srgbClr val="FF9A00"/>
            </a:solidFill>
            <a:round/>
            <a:headEnd/>
            <a:tailEnd/>
          </a:ln>
          <a:effectLst/>
        </p:spPr>
        <p:txBody>
          <a:bodyPr/>
          <a:lstStyle/>
          <a:p>
            <a:pPr>
              <a:defRPr/>
            </a:pPr>
            <a:endParaRPr lang="en-US"/>
          </a:p>
        </p:txBody>
      </p:sp>
      <p:pic>
        <p:nvPicPr>
          <p:cNvPr id="1033" name="Picture 21" descr="SIG08_1"/>
          <p:cNvPicPr>
            <a:picLocks noChangeAspect="1" noChangeArrowheads="1"/>
          </p:cNvPicPr>
          <p:nvPr userDrawn="1"/>
        </p:nvPicPr>
        <p:blipFill>
          <a:blip r:embed="rId5">
            <a:lum bright="26000" contrast="26000"/>
          </a:blip>
          <a:srcRect/>
          <a:stretch>
            <a:fillRect/>
          </a:stretch>
        </p:blipFill>
        <p:spPr bwMode="auto">
          <a:xfrm>
            <a:off x="7451725" y="6370638"/>
            <a:ext cx="1590675" cy="45720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652" r:id="rId1"/>
    <p:sldLayoutId id="2147483650" r:id="rId2"/>
    <p:sldLayoutId id="2147483651" r:id="rId3"/>
  </p:sldLayoutIdLst>
  <p:hf hdr="0"/>
  <p:txStyles>
    <p:titleStyle>
      <a:lvl1pPr algn="l" rtl="0" eaLnBrk="0" fontAlgn="base" hangingPunct="0">
        <a:spcBef>
          <a:spcPct val="0"/>
        </a:spcBef>
        <a:spcAft>
          <a:spcPct val="0"/>
        </a:spcAft>
        <a:defRPr sz="3600" b="1">
          <a:solidFill>
            <a:schemeClr val="tx1"/>
          </a:solidFill>
          <a:effectLst>
            <a:outerShdw blurRad="38100" dist="38100" dir="2700000" algn="tl">
              <a:srgbClr val="336699"/>
            </a:outerShdw>
          </a:effectLst>
          <a:latin typeface="+mj-lt"/>
          <a:ea typeface="+mj-ea"/>
          <a:cs typeface="+mj-cs"/>
        </a:defRPr>
      </a:lvl1pPr>
      <a:lvl2pPr algn="l" rtl="0" eaLnBrk="0" fontAlgn="base" hangingPunct="0">
        <a:spcBef>
          <a:spcPct val="0"/>
        </a:spcBef>
        <a:spcAft>
          <a:spcPct val="0"/>
        </a:spcAft>
        <a:defRPr sz="3600" b="1">
          <a:solidFill>
            <a:schemeClr val="tx1"/>
          </a:solidFill>
          <a:effectLst>
            <a:outerShdw blurRad="38100" dist="38100" dir="2700000" algn="tl">
              <a:srgbClr val="336699"/>
            </a:outerShdw>
          </a:effectLst>
          <a:latin typeface="Arial" charset="0"/>
        </a:defRPr>
      </a:lvl2pPr>
      <a:lvl3pPr algn="l" rtl="0" eaLnBrk="0" fontAlgn="base" hangingPunct="0">
        <a:spcBef>
          <a:spcPct val="0"/>
        </a:spcBef>
        <a:spcAft>
          <a:spcPct val="0"/>
        </a:spcAft>
        <a:defRPr sz="3600" b="1">
          <a:solidFill>
            <a:schemeClr val="tx1"/>
          </a:solidFill>
          <a:effectLst>
            <a:outerShdw blurRad="38100" dist="38100" dir="2700000" algn="tl">
              <a:srgbClr val="336699"/>
            </a:outerShdw>
          </a:effectLst>
          <a:latin typeface="Arial" charset="0"/>
        </a:defRPr>
      </a:lvl3pPr>
      <a:lvl4pPr algn="l" rtl="0" eaLnBrk="0" fontAlgn="base" hangingPunct="0">
        <a:spcBef>
          <a:spcPct val="0"/>
        </a:spcBef>
        <a:spcAft>
          <a:spcPct val="0"/>
        </a:spcAft>
        <a:defRPr sz="3600" b="1">
          <a:solidFill>
            <a:schemeClr val="tx1"/>
          </a:solidFill>
          <a:effectLst>
            <a:outerShdw blurRad="38100" dist="38100" dir="2700000" algn="tl">
              <a:srgbClr val="336699"/>
            </a:outerShdw>
          </a:effectLst>
          <a:latin typeface="Arial" charset="0"/>
        </a:defRPr>
      </a:lvl4pPr>
      <a:lvl5pPr algn="l" rtl="0" eaLnBrk="0" fontAlgn="base" hangingPunct="0">
        <a:spcBef>
          <a:spcPct val="0"/>
        </a:spcBef>
        <a:spcAft>
          <a:spcPct val="0"/>
        </a:spcAft>
        <a:defRPr sz="3600" b="1">
          <a:solidFill>
            <a:schemeClr val="tx1"/>
          </a:solidFill>
          <a:effectLst>
            <a:outerShdw blurRad="38100" dist="38100" dir="2700000" algn="tl">
              <a:srgbClr val="336699"/>
            </a:outerShdw>
          </a:effectLst>
          <a:latin typeface="Arial" charset="0"/>
        </a:defRPr>
      </a:lvl5pPr>
      <a:lvl6pPr marL="457200" algn="l" rtl="0" fontAlgn="base">
        <a:spcBef>
          <a:spcPct val="0"/>
        </a:spcBef>
        <a:spcAft>
          <a:spcPct val="0"/>
        </a:spcAft>
        <a:defRPr sz="3600" b="1">
          <a:solidFill>
            <a:schemeClr val="tx1"/>
          </a:solidFill>
          <a:effectLst>
            <a:outerShdw blurRad="38100" dist="38100" dir="2700000" algn="tl">
              <a:srgbClr val="336699"/>
            </a:outerShdw>
          </a:effectLst>
          <a:latin typeface="Arial" charset="0"/>
        </a:defRPr>
      </a:lvl6pPr>
      <a:lvl7pPr marL="914400" algn="l" rtl="0" fontAlgn="base">
        <a:spcBef>
          <a:spcPct val="0"/>
        </a:spcBef>
        <a:spcAft>
          <a:spcPct val="0"/>
        </a:spcAft>
        <a:defRPr sz="3600" b="1">
          <a:solidFill>
            <a:schemeClr val="tx1"/>
          </a:solidFill>
          <a:effectLst>
            <a:outerShdw blurRad="38100" dist="38100" dir="2700000" algn="tl">
              <a:srgbClr val="336699"/>
            </a:outerShdw>
          </a:effectLst>
          <a:latin typeface="Arial" charset="0"/>
        </a:defRPr>
      </a:lvl7pPr>
      <a:lvl8pPr marL="1371600" algn="l" rtl="0" fontAlgn="base">
        <a:spcBef>
          <a:spcPct val="0"/>
        </a:spcBef>
        <a:spcAft>
          <a:spcPct val="0"/>
        </a:spcAft>
        <a:defRPr sz="3600" b="1">
          <a:solidFill>
            <a:schemeClr val="tx1"/>
          </a:solidFill>
          <a:effectLst>
            <a:outerShdw blurRad="38100" dist="38100" dir="2700000" algn="tl">
              <a:srgbClr val="336699"/>
            </a:outerShdw>
          </a:effectLst>
          <a:latin typeface="Arial" charset="0"/>
        </a:defRPr>
      </a:lvl8pPr>
      <a:lvl9pPr marL="1828800" algn="l" rtl="0" fontAlgn="base">
        <a:spcBef>
          <a:spcPct val="0"/>
        </a:spcBef>
        <a:spcAft>
          <a:spcPct val="0"/>
        </a:spcAft>
        <a:defRPr sz="3600" b="1">
          <a:solidFill>
            <a:schemeClr val="tx1"/>
          </a:solidFill>
          <a:effectLst>
            <a:outerShdw blurRad="38100" dist="38100" dir="2700000" algn="tl">
              <a:srgbClr val="336699"/>
            </a:outerShdw>
          </a:effectLst>
          <a:latin typeface="Arial" charset="0"/>
        </a:defRPr>
      </a:lvl9pPr>
    </p:titleStyle>
    <p:bodyStyle>
      <a:lvl1pPr marL="342900" indent="-342900" algn="l" rtl="0" eaLnBrk="0" fontAlgn="base" hangingPunct="0">
        <a:spcBef>
          <a:spcPct val="20000"/>
        </a:spcBef>
        <a:spcAft>
          <a:spcPct val="0"/>
        </a:spcAft>
        <a:buClr>
          <a:srgbClr val="336699"/>
        </a:buClr>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9AAED2"/>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defRPr>
      </a:lvl3pPr>
      <a:lvl4pPr marL="1600200" indent="-228600" algn="l" rtl="0" eaLnBrk="0" fontAlgn="base" hangingPunct="0">
        <a:spcBef>
          <a:spcPct val="20000"/>
        </a:spcBef>
        <a:spcAft>
          <a:spcPct val="0"/>
        </a:spcAft>
        <a:buClr>
          <a:schemeClr val="bg2"/>
        </a:buClr>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Arial" charset="0"/>
        <a:buChar char="»"/>
        <a:defRPr sz="2000">
          <a:solidFill>
            <a:schemeClr val="tx1"/>
          </a:solidFill>
          <a:latin typeface="+mn-lt"/>
        </a:defRPr>
      </a:lvl5pPr>
      <a:lvl6pPr marL="2514600" indent="-228600" algn="l" rtl="0" fontAlgn="base">
        <a:spcBef>
          <a:spcPct val="20000"/>
        </a:spcBef>
        <a:spcAft>
          <a:spcPct val="0"/>
        </a:spcAft>
        <a:buClr>
          <a:schemeClr val="bg2"/>
        </a:buClr>
        <a:buFont typeface="Arial" charset="0"/>
        <a:buChar char="»"/>
        <a:defRPr>
          <a:solidFill>
            <a:schemeClr val="tx1"/>
          </a:solidFill>
          <a:latin typeface="+mn-lt"/>
        </a:defRPr>
      </a:lvl6pPr>
      <a:lvl7pPr marL="2971800" indent="-228600" algn="l" rtl="0" fontAlgn="base">
        <a:spcBef>
          <a:spcPct val="20000"/>
        </a:spcBef>
        <a:spcAft>
          <a:spcPct val="0"/>
        </a:spcAft>
        <a:buClr>
          <a:schemeClr val="bg2"/>
        </a:buClr>
        <a:buFont typeface="Arial" charset="0"/>
        <a:buChar char="»"/>
        <a:defRPr>
          <a:solidFill>
            <a:schemeClr val="tx1"/>
          </a:solidFill>
          <a:latin typeface="+mn-lt"/>
        </a:defRPr>
      </a:lvl7pPr>
      <a:lvl8pPr marL="3429000" indent="-228600" algn="l" rtl="0" fontAlgn="base">
        <a:spcBef>
          <a:spcPct val="20000"/>
        </a:spcBef>
        <a:spcAft>
          <a:spcPct val="0"/>
        </a:spcAft>
        <a:buClr>
          <a:schemeClr val="bg2"/>
        </a:buClr>
        <a:buFont typeface="Arial" charset="0"/>
        <a:buChar char="»"/>
        <a:defRPr>
          <a:solidFill>
            <a:schemeClr val="tx1"/>
          </a:solidFill>
          <a:latin typeface="+mn-lt"/>
        </a:defRPr>
      </a:lvl8pPr>
      <a:lvl9pPr marL="3886200" indent="-228600" algn="l" rtl="0" fontAlgn="base">
        <a:spcBef>
          <a:spcPct val="20000"/>
        </a:spcBef>
        <a:spcAft>
          <a:spcPct val="0"/>
        </a:spcAft>
        <a:buClr>
          <a:schemeClr val="bg2"/>
        </a:buClr>
        <a:buFont typeface="Arial"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29.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8.png"/><Relationship Id="rId5" Type="http://schemas.openxmlformats.org/officeDocument/2006/relationships/image" Target="../media/image4.pn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30.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8.png"/><Relationship Id="rId5" Type="http://schemas.openxmlformats.org/officeDocument/2006/relationships/image" Target="../media/image4.pn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23.png"/></Relationships>
</file>

<file path=ppt/slides/_rels/slide3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31.xml"/><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image" Target="../media/image21.png"/><Relationship Id="rId10" Type="http://schemas.openxmlformats.org/officeDocument/2006/relationships/image" Target="../media/image18.png"/><Relationship Id="rId4" Type="http://schemas.openxmlformats.org/officeDocument/2006/relationships/image" Target="../media/image27.png"/><Relationship Id="rId9" Type="http://schemas.openxmlformats.org/officeDocument/2006/relationships/image" Target="../media/image24.png"/></Relationships>
</file>

<file path=ppt/slides/_rels/slide32.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18.png"/><Relationship Id="rId3" Type="http://schemas.openxmlformats.org/officeDocument/2006/relationships/notesSlide" Target="../notesSlides/notesSlide32.xml"/><Relationship Id="rId7" Type="http://schemas.openxmlformats.org/officeDocument/2006/relationships/image" Target="../media/image32.png"/><Relationship Id="rId12"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31.png"/><Relationship Id="rId11" Type="http://schemas.openxmlformats.org/officeDocument/2006/relationships/image" Target="../media/image23.png"/><Relationship Id="rId5" Type="http://schemas.openxmlformats.org/officeDocument/2006/relationships/image" Target="../media/image30.png"/><Relationship Id="rId10" Type="http://schemas.openxmlformats.org/officeDocument/2006/relationships/image" Target="../media/image22.png"/><Relationship Id="rId4" Type="http://schemas.openxmlformats.org/officeDocument/2006/relationships/image" Target="../media/image29.png"/><Relationship Id="rId9" Type="http://schemas.openxmlformats.org/officeDocument/2006/relationships/oleObject" Target="../embeddings/oleObject4.bin"/></Relationships>
</file>

<file path=ppt/slides/_rels/slide3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3.png"/><Relationship Id="rId7"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5.png"/></Relationships>
</file>

<file path=ppt/slides/_rels/slide3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3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9.png"/><Relationship Id="rId7" Type="http://schemas.openxmlformats.org/officeDocument/2006/relationships/image" Target="../media/image37.png"/><Relationship Id="rId12"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3.png"/><Relationship Id="rId5" Type="http://schemas.openxmlformats.org/officeDocument/2006/relationships/image" Target="../media/image31.png"/><Relationship Id="rId10" Type="http://schemas.openxmlformats.org/officeDocument/2006/relationships/image" Target="../media/image40.png"/><Relationship Id="rId4" Type="http://schemas.openxmlformats.org/officeDocument/2006/relationships/image" Target="../media/image30.png"/><Relationship Id="rId9"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3.png"/><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3.png"/><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5.bin"/><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oleObject" Target="../embeddings/oleObject6.bin"/><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7.bin"/><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29.png"/><Relationship Id="rId7"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47.png"/></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16.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5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6.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5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59.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2.png"/><Relationship Id="rId7" Type="http://schemas.openxmlformats.org/officeDocument/2006/relationships/image" Target="../media/image57.png"/><Relationship Id="rId2" Type="http://schemas.openxmlformats.org/officeDocument/2006/relationships/notesSlide" Target="../notesSlides/notesSlide59.xml"/><Relationship Id="rId1" Type="http://schemas.openxmlformats.org/officeDocument/2006/relationships/slideLayout" Target="../slideLayouts/slideLayout3.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jpeg"/><Relationship Id="rId4" Type="http://schemas.openxmlformats.org/officeDocument/2006/relationships/image" Target="../media/image54.png"/><Relationship Id="rId9" Type="http://schemas.openxmlformats.org/officeDocument/2006/relationships/image" Target="../media/image5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2.png"/><Relationship Id="rId7" Type="http://schemas.openxmlformats.org/officeDocument/2006/relationships/image" Target="../media/image57.png"/><Relationship Id="rId12"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image" Target="../media/image56.png"/><Relationship Id="rId11" Type="http://schemas.openxmlformats.org/officeDocument/2006/relationships/image" Target="../media/image62.png"/><Relationship Id="rId5" Type="http://schemas.openxmlformats.org/officeDocument/2006/relationships/image" Target="../media/image55.png"/><Relationship Id="rId10" Type="http://schemas.openxmlformats.org/officeDocument/2006/relationships/image" Target="../media/image60.jpeg"/><Relationship Id="rId4" Type="http://schemas.openxmlformats.org/officeDocument/2006/relationships/image" Target="../media/image54.png"/><Relationship Id="rId9" Type="http://schemas.openxmlformats.org/officeDocument/2006/relationships/image" Target="../media/image59.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video" Target="file:///D:\latexdocs\convolution_shadow_maps\CSSM_RTGI\talk\SplitDragon.wmv" TargetMode="Externa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6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6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4.xml"/><Relationship Id="rId1" Type="http://schemas.openxmlformats.org/officeDocument/2006/relationships/slideLayout" Target="../slideLayouts/slideLayout3.xml"/><Relationship Id="rId4" Type="http://schemas.openxmlformats.org/officeDocument/2006/relationships/image" Target="../media/image71.png"/></Relationships>
</file>

<file path=ppt/slides/_rels/slide6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73.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video" Target="file:///D:\latexdocs\convolution_shadow_maps\CSSM_RTGI\talk\RobotSeq2.wmv" TargetMode="External"/><Relationship Id="rId5" Type="http://schemas.openxmlformats.org/officeDocument/2006/relationships/image" Target="../media/image76.png"/><Relationship Id="rId4" Type="http://schemas.openxmlformats.org/officeDocument/2006/relationships/image" Target="../media/image75.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0" name="Rectangle 30"/>
          <p:cNvSpPr>
            <a:spLocks noGrp="1" noChangeArrowheads="1"/>
          </p:cNvSpPr>
          <p:nvPr>
            <p:ph type="ctrTitle"/>
          </p:nvPr>
        </p:nvSpPr>
        <p:spPr/>
        <p:txBody>
          <a:bodyPr/>
          <a:lstStyle/>
          <a:p>
            <a:pPr>
              <a:defRPr/>
            </a:pPr>
            <a:r>
              <a:rPr lang="en-US" b="0"/>
              <a:t>Real-Time, All-Frequency Shadows in Dynamic Scenes</a:t>
            </a:r>
            <a:endParaRPr lang="en-GB" b="0"/>
          </a:p>
        </p:txBody>
      </p:sp>
      <p:sp>
        <p:nvSpPr>
          <p:cNvPr id="7170" name="Text Box 4"/>
          <p:cNvSpPr txBox="1">
            <a:spLocks noChangeArrowheads="1"/>
          </p:cNvSpPr>
          <p:nvPr/>
        </p:nvSpPr>
        <p:spPr bwMode="auto">
          <a:xfrm>
            <a:off x="685800" y="4570413"/>
            <a:ext cx="2743200" cy="304800"/>
          </a:xfrm>
          <a:prstGeom prst="rect">
            <a:avLst/>
          </a:prstGeom>
          <a:noFill/>
          <a:ln w="9525">
            <a:noFill/>
            <a:miter lim="800000"/>
            <a:headEnd/>
            <a:tailEnd/>
          </a:ln>
        </p:spPr>
        <p:txBody>
          <a:bodyPr>
            <a:spAutoFit/>
          </a:bodyPr>
          <a:lstStyle/>
          <a:p>
            <a:pPr algn="ctr" eaLnBrk="0" hangingPunct="0">
              <a:spcBef>
                <a:spcPct val="50000"/>
              </a:spcBef>
            </a:pPr>
            <a:r>
              <a:rPr lang="de-DE" sz="1400"/>
              <a:t>MPI Informatik, Germany</a:t>
            </a:r>
          </a:p>
        </p:txBody>
      </p:sp>
      <p:grpSp>
        <p:nvGrpSpPr>
          <p:cNvPr id="7171" name="Group 47"/>
          <p:cNvGrpSpPr>
            <a:grpSpLocks/>
          </p:cNvGrpSpPr>
          <p:nvPr/>
        </p:nvGrpSpPr>
        <p:grpSpPr bwMode="auto">
          <a:xfrm>
            <a:off x="3429000" y="5329238"/>
            <a:ext cx="2286000" cy="669925"/>
            <a:chOff x="2112" y="2928"/>
            <a:chExt cx="1440" cy="422"/>
          </a:xfrm>
        </p:grpSpPr>
        <p:sp>
          <p:nvSpPr>
            <p:cNvPr id="7187" name="TextBox 12"/>
            <p:cNvSpPr txBox="1">
              <a:spLocks noChangeArrowheads="1"/>
            </p:cNvSpPr>
            <p:nvPr/>
          </p:nvSpPr>
          <p:spPr bwMode="auto">
            <a:xfrm>
              <a:off x="2261" y="2928"/>
              <a:ext cx="1141" cy="288"/>
            </a:xfrm>
            <a:prstGeom prst="rect">
              <a:avLst/>
            </a:prstGeom>
            <a:noFill/>
            <a:ln w="9525">
              <a:noFill/>
              <a:miter lim="800000"/>
              <a:headEnd/>
              <a:tailEnd/>
            </a:ln>
          </p:spPr>
          <p:txBody>
            <a:bodyPr wrap="none">
              <a:spAutoFit/>
            </a:bodyPr>
            <a:lstStyle/>
            <a:p>
              <a:pPr eaLnBrk="0" hangingPunct="0"/>
              <a:r>
                <a:rPr lang="en-US" sz="2400"/>
                <a:t>H.-P. Seidel</a:t>
              </a:r>
            </a:p>
          </p:txBody>
        </p:sp>
        <p:sp>
          <p:nvSpPr>
            <p:cNvPr id="7188" name="Text Box 4"/>
            <p:cNvSpPr txBox="1">
              <a:spLocks noChangeArrowheads="1"/>
            </p:cNvSpPr>
            <p:nvPr/>
          </p:nvSpPr>
          <p:spPr bwMode="auto">
            <a:xfrm>
              <a:off x="2112" y="3158"/>
              <a:ext cx="1440" cy="192"/>
            </a:xfrm>
            <a:prstGeom prst="rect">
              <a:avLst/>
            </a:prstGeom>
            <a:noFill/>
            <a:ln w="9525">
              <a:noFill/>
              <a:miter lim="800000"/>
              <a:headEnd/>
              <a:tailEnd/>
            </a:ln>
          </p:spPr>
          <p:txBody>
            <a:bodyPr>
              <a:spAutoFit/>
            </a:bodyPr>
            <a:lstStyle/>
            <a:p>
              <a:pPr algn="ctr" eaLnBrk="0" hangingPunct="0">
                <a:spcBef>
                  <a:spcPct val="50000"/>
                </a:spcBef>
              </a:pPr>
              <a:r>
                <a:rPr lang="de-DE" sz="1400"/>
                <a:t>MPI Informatik, Germany</a:t>
              </a:r>
            </a:p>
          </p:txBody>
        </p:sp>
      </p:grpSp>
      <p:grpSp>
        <p:nvGrpSpPr>
          <p:cNvPr id="7172" name="Group 48"/>
          <p:cNvGrpSpPr>
            <a:grpSpLocks/>
          </p:cNvGrpSpPr>
          <p:nvPr/>
        </p:nvGrpSpPr>
        <p:grpSpPr bwMode="auto">
          <a:xfrm>
            <a:off x="688975" y="5345113"/>
            <a:ext cx="2743200" cy="669925"/>
            <a:chOff x="436" y="2938"/>
            <a:chExt cx="1728" cy="422"/>
          </a:xfrm>
        </p:grpSpPr>
        <p:sp>
          <p:nvSpPr>
            <p:cNvPr id="7185" name="Text Box 5"/>
            <p:cNvSpPr txBox="1">
              <a:spLocks noChangeArrowheads="1"/>
            </p:cNvSpPr>
            <p:nvPr/>
          </p:nvSpPr>
          <p:spPr bwMode="auto">
            <a:xfrm>
              <a:off x="436" y="3168"/>
              <a:ext cx="1728" cy="192"/>
            </a:xfrm>
            <a:prstGeom prst="rect">
              <a:avLst/>
            </a:prstGeom>
            <a:noFill/>
            <a:ln w="9525">
              <a:noFill/>
              <a:miter lim="800000"/>
              <a:headEnd/>
              <a:tailEnd/>
            </a:ln>
          </p:spPr>
          <p:txBody>
            <a:bodyPr>
              <a:spAutoFit/>
            </a:bodyPr>
            <a:lstStyle/>
            <a:p>
              <a:pPr algn="ctr" eaLnBrk="0" hangingPunct="0"/>
              <a:r>
                <a:rPr lang="de-DE" sz="1400">
                  <a:cs typeface="Arial" charset="0"/>
                </a:rPr>
                <a:t>Hasselt University, </a:t>
              </a:r>
              <a:r>
                <a:rPr lang="en-US" sz="1400">
                  <a:cs typeface="Arial" charset="0"/>
                </a:rPr>
                <a:t>Belgium</a:t>
              </a:r>
            </a:p>
          </p:txBody>
        </p:sp>
        <p:sp>
          <p:nvSpPr>
            <p:cNvPr id="7186" name="TextBox 16"/>
            <p:cNvSpPr txBox="1">
              <a:spLocks noChangeArrowheads="1"/>
            </p:cNvSpPr>
            <p:nvPr/>
          </p:nvSpPr>
          <p:spPr bwMode="auto">
            <a:xfrm>
              <a:off x="794" y="2938"/>
              <a:ext cx="1012" cy="288"/>
            </a:xfrm>
            <a:prstGeom prst="rect">
              <a:avLst/>
            </a:prstGeom>
            <a:noFill/>
            <a:ln w="9525">
              <a:noFill/>
              <a:miter lim="800000"/>
              <a:headEnd/>
              <a:tailEnd/>
            </a:ln>
          </p:spPr>
          <p:txBody>
            <a:bodyPr wrap="none">
              <a:spAutoFit/>
            </a:bodyPr>
            <a:lstStyle/>
            <a:p>
              <a:pPr eaLnBrk="0" hangingPunct="0"/>
              <a:r>
                <a:rPr lang="en-US" sz="2400"/>
                <a:t>P. Bekaert</a:t>
              </a:r>
            </a:p>
          </p:txBody>
        </p:sp>
      </p:grpSp>
      <p:grpSp>
        <p:nvGrpSpPr>
          <p:cNvPr id="7173" name="Group 51"/>
          <p:cNvGrpSpPr>
            <a:grpSpLocks/>
          </p:cNvGrpSpPr>
          <p:nvPr/>
        </p:nvGrpSpPr>
        <p:grpSpPr bwMode="auto">
          <a:xfrm>
            <a:off x="3200400" y="4189413"/>
            <a:ext cx="2743200" cy="685800"/>
            <a:chOff x="2016" y="2210"/>
            <a:chExt cx="1728" cy="432"/>
          </a:xfrm>
        </p:grpSpPr>
        <p:sp>
          <p:nvSpPr>
            <p:cNvPr id="7183" name="TextBox 18"/>
            <p:cNvSpPr txBox="1">
              <a:spLocks noChangeArrowheads="1"/>
            </p:cNvSpPr>
            <p:nvPr/>
          </p:nvSpPr>
          <p:spPr bwMode="auto">
            <a:xfrm>
              <a:off x="2481" y="2210"/>
              <a:ext cx="799" cy="288"/>
            </a:xfrm>
            <a:prstGeom prst="rect">
              <a:avLst/>
            </a:prstGeom>
            <a:noFill/>
            <a:ln w="9525">
              <a:noFill/>
              <a:miter lim="800000"/>
              <a:headEnd/>
              <a:tailEnd/>
            </a:ln>
          </p:spPr>
          <p:txBody>
            <a:bodyPr wrap="none">
              <a:spAutoFit/>
            </a:bodyPr>
            <a:lstStyle/>
            <a:p>
              <a:pPr eaLnBrk="0" hangingPunct="0"/>
              <a:r>
                <a:rPr lang="en-US" sz="2400"/>
                <a:t>Z. Dong</a:t>
              </a:r>
            </a:p>
          </p:txBody>
        </p:sp>
        <p:sp>
          <p:nvSpPr>
            <p:cNvPr id="7184" name="Text Box 4"/>
            <p:cNvSpPr txBox="1">
              <a:spLocks noChangeArrowheads="1"/>
            </p:cNvSpPr>
            <p:nvPr/>
          </p:nvSpPr>
          <p:spPr bwMode="auto">
            <a:xfrm>
              <a:off x="2016" y="2450"/>
              <a:ext cx="1728" cy="192"/>
            </a:xfrm>
            <a:prstGeom prst="rect">
              <a:avLst/>
            </a:prstGeom>
            <a:noFill/>
            <a:ln w="9525">
              <a:noFill/>
              <a:miter lim="800000"/>
              <a:headEnd/>
              <a:tailEnd/>
            </a:ln>
          </p:spPr>
          <p:txBody>
            <a:bodyPr>
              <a:spAutoFit/>
            </a:bodyPr>
            <a:lstStyle/>
            <a:p>
              <a:pPr algn="ctr" eaLnBrk="0" hangingPunct="0">
                <a:spcBef>
                  <a:spcPct val="50000"/>
                </a:spcBef>
              </a:pPr>
              <a:r>
                <a:rPr lang="de-DE" sz="1400"/>
                <a:t>MPI Informatik, Germany</a:t>
              </a:r>
            </a:p>
          </p:txBody>
        </p:sp>
      </p:grpSp>
      <p:grpSp>
        <p:nvGrpSpPr>
          <p:cNvPr id="7174" name="Group 49"/>
          <p:cNvGrpSpPr>
            <a:grpSpLocks/>
          </p:cNvGrpSpPr>
          <p:nvPr/>
        </p:nvGrpSpPr>
        <p:grpSpPr bwMode="auto">
          <a:xfrm>
            <a:off x="5715000" y="5345113"/>
            <a:ext cx="2743200" cy="669925"/>
            <a:chOff x="3600" y="2938"/>
            <a:chExt cx="1728" cy="422"/>
          </a:xfrm>
        </p:grpSpPr>
        <p:sp>
          <p:nvSpPr>
            <p:cNvPr id="7181" name="Text Box 6"/>
            <p:cNvSpPr txBox="1">
              <a:spLocks noChangeArrowheads="1"/>
            </p:cNvSpPr>
            <p:nvPr/>
          </p:nvSpPr>
          <p:spPr bwMode="auto">
            <a:xfrm>
              <a:off x="3600" y="3168"/>
              <a:ext cx="1728" cy="192"/>
            </a:xfrm>
            <a:prstGeom prst="rect">
              <a:avLst/>
            </a:prstGeom>
            <a:noFill/>
            <a:ln w="9525">
              <a:noFill/>
              <a:miter lim="800000"/>
              <a:headEnd/>
              <a:tailEnd/>
            </a:ln>
          </p:spPr>
          <p:txBody>
            <a:bodyPr>
              <a:spAutoFit/>
            </a:bodyPr>
            <a:lstStyle/>
            <a:p>
              <a:pPr algn="ctr" eaLnBrk="0" hangingPunct="0"/>
              <a:r>
                <a:rPr lang="de-DE" sz="1400"/>
                <a:t>University College London, UK</a:t>
              </a:r>
            </a:p>
          </p:txBody>
        </p:sp>
        <p:sp>
          <p:nvSpPr>
            <p:cNvPr id="7182" name="TextBox 22"/>
            <p:cNvSpPr txBox="1">
              <a:spLocks noChangeArrowheads="1"/>
            </p:cNvSpPr>
            <p:nvPr/>
          </p:nvSpPr>
          <p:spPr bwMode="auto">
            <a:xfrm>
              <a:off x="4059" y="2938"/>
              <a:ext cx="809" cy="288"/>
            </a:xfrm>
            <a:prstGeom prst="rect">
              <a:avLst/>
            </a:prstGeom>
            <a:noFill/>
            <a:ln w="9525">
              <a:noFill/>
              <a:miter lim="800000"/>
              <a:headEnd/>
              <a:tailEnd/>
            </a:ln>
          </p:spPr>
          <p:txBody>
            <a:bodyPr wrap="none">
              <a:spAutoFit/>
            </a:bodyPr>
            <a:lstStyle/>
            <a:p>
              <a:pPr eaLnBrk="0" hangingPunct="0"/>
              <a:r>
                <a:rPr lang="en-US" sz="2400"/>
                <a:t>J. Kautz</a:t>
              </a:r>
            </a:p>
          </p:txBody>
        </p:sp>
      </p:grpSp>
      <p:grpSp>
        <p:nvGrpSpPr>
          <p:cNvPr id="7175" name="Group 52"/>
          <p:cNvGrpSpPr>
            <a:grpSpLocks/>
          </p:cNvGrpSpPr>
          <p:nvPr/>
        </p:nvGrpSpPr>
        <p:grpSpPr bwMode="auto">
          <a:xfrm>
            <a:off x="5715000" y="4189413"/>
            <a:ext cx="2743200" cy="685800"/>
            <a:chOff x="3600" y="2210"/>
            <a:chExt cx="1728" cy="432"/>
          </a:xfrm>
        </p:grpSpPr>
        <p:sp>
          <p:nvSpPr>
            <p:cNvPr id="7179" name="TextBox 24"/>
            <p:cNvSpPr txBox="1">
              <a:spLocks noChangeArrowheads="1"/>
            </p:cNvSpPr>
            <p:nvPr/>
          </p:nvSpPr>
          <p:spPr bwMode="auto">
            <a:xfrm>
              <a:off x="3947" y="2210"/>
              <a:ext cx="1033" cy="288"/>
            </a:xfrm>
            <a:prstGeom prst="rect">
              <a:avLst/>
            </a:prstGeom>
            <a:noFill/>
            <a:ln w="9525">
              <a:noFill/>
              <a:miter lim="800000"/>
              <a:headEnd/>
              <a:tailEnd/>
            </a:ln>
          </p:spPr>
          <p:txBody>
            <a:bodyPr wrap="none">
              <a:spAutoFit/>
            </a:bodyPr>
            <a:lstStyle/>
            <a:p>
              <a:pPr eaLnBrk="0" hangingPunct="0"/>
              <a:r>
                <a:rPr lang="en-US" sz="2400"/>
                <a:t>T.</a:t>
              </a:r>
              <a:r>
                <a:rPr lang="en-US" sz="2400">
                  <a:solidFill>
                    <a:srgbClr val="000000"/>
                  </a:solidFill>
                </a:rPr>
                <a:t> </a:t>
              </a:r>
              <a:r>
                <a:rPr lang="en-US" sz="2400"/>
                <a:t>Mertens</a:t>
              </a:r>
            </a:p>
          </p:txBody>
        </p:sp>
        <p:sp>
          <p:nvSpPr>
            <p:cNvPr id="7180" name="Text Box 5"/>
            <p:cNvSpPr txBox="1">
              <a:spLocks noChangeArrowheads="1"/>
            </p:cNvSpPr>
            <p:nvPr/>
          </p:nvSpPr>
          <p:spPr bwMode="auto">
            <a:xfrm>
              <a:off x="3600" y="2450"/>
              <a:ext cx="1728" cy="192"/>
            </a:xfrm>
            <a:prstGeom prst="rect">
              <a:avLst/>
            </a:prstGeom>
            <a:noFill/>
            <a:ln w="9525">
              <a:noFill/>
              <a:miter lim="800000"/>
              <a:headEnd/>
              <a:tailEnd/>
            </a:ln>
          </p:spPr>
          <p:txBody>
            <a:bodyPr>
              <a:spAutoFit/>
            </a:bodyPr>
            <a:lstStyle/>
            <a:p>
              <a:pPr algn="ctr" eaLnBrk="0" hangingPunct="0"/>
              <a:r>
                <a:rPr lang="de-DE" sz="1400">
                  <a:cs typeface="Arial" charset="0"/>
                </a:rPr>
                <a:t>Hasselt University, </a:t>
              </a:r>
              <a:r>
                <a:rPr lang="en-US" sz="1400">
                  <a:cs typeface="Arial" charset="0"/>
                </a:rPr>
                <a:t>Belgium</a:t>
              </a:r>
            </a:p>
          </p:txBody>
        </p:sp>
      </p:grpSp>
      <p:grpSp>
        <p:nvGrpSpPr>
          <p:cNvPr id="7176" name="Group 50"/>
          <p:cNvGrpSpPr>
            <a:grpSpLocks/>
          </p:cNvGrpSpPr>
          <p:nvPr/>
        </p:nvGrpSpPr>
        <p:grpSpPr bwMode="auto">
          <a:xfrm>
            <a:off x="688975" y="4189413"/>
            <a:ext cx="2743200" cy="914400"/>
            <a:chOff x="432" y="2210"/>
            <a:chExt cx="1728" cy="576"/>
          </a:xfrm>
        </p:grpSpPr>
        <p:sp>
          <p:nvSpPr>
            <p:cNvPr id="7177" name="TextBox 27"/>
            <p:cNvSpPr txBox="1">
              <a:spLocks noChangeArrowheads="1"/>
            </p:cNvSpPr>
            <p:nvPr/>
          </p:nvSpPr>
          <p:spPr bwMode="auto">
            <a:xfrm>
              <a:off x="848" y="2210"/>
              <a:ext cx="895" cy="288"/>
            </a:xfrm>
            <a:prstGeom prst="rect">
              <a:avLst/>
            </a:prstGeom>
            <a:noFill/>
            <a:ln w="9525">
              <a:noFill/>
              <a:miter lim="800000"/>
              <a:headEnd/>
              <a:tailEnd/>
            </a:ln>
          </p:spPr>
          <p:txBody>
            <a:bodyPr wrap="none">
              <a:spAutoFit/>
            </a:bodyPr>
            <a:lstStyle/>
            <a:p>
              <a:pPr eaLnBrk="0" hangingPunct="0"/>
              <a:r>
                <a:rPr lang="en-US" sz="2400"/>
                <a:t>T. Annen</a:t>
              </a:r>
            </a:p>
          </p:txBody>
        </p:sp>
        <p:sp>
          <p:nvSpPr>
            <p:cNvPr id="7178" name="Text Box 4"/>
            <p:cNvSpPr txBox="1">
              <a:spLocks noChangeArrowheads="1"/>
            </p:cNvSpPr>
            <p:nvPr/>
          </p:nvSpPr>
          <p:spPr bwMode="auto">
            <a:xfrm>
              <a:off x="432" y="2594"/>
              <a:ext cx="1728" cy="192"/>
            </a:xfrm>
            <a:prstGeom prst="rect">
              <a:avLst/>
            </a:prstGeom>
            <a:noFill/>
            <a:ln w="9525">
              <a:noFill/>
              <a:miter lim="800000"/>
              <a:headEnd/>
              <a:tailEnd/>
            </a:ln>
          </p:spPr>
          <p:txBody>
            <a:bodyPr>
              <a:spAutoFit/>
            </a:bodyPr>
            <a:lstStyle/>
            <a:p>
              <a:pPr algn="ctr" eaLnBrk="0" hangingPunct="0">
                <a:spcBef>
                  <a:spcPct val="50000"/>
                </a:spcBef>
              </a:pPr>
              <a:r>
                <a:rPr lang="de-DE" sz="1400"/>
                <a:t>PDI/DreamWorks, USA</a:t>
              </a:r>
            </a:p>
          </p:txBody>
        </p:sp>
      </p:grpSp>
    </p:spTree>
  </p:cSld>
  <p:clrMapOvr>
    <a:masterClrMapping/>
  </p:clrMapOvr>
  <p:transition advTm="3735"/>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3686175" y="5292725"/>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89" name="Straight Connector 88"/>
          <p:cNvCxnSpPr/>
          <p:nvPr/>
        </p:nvCxnSpPr>
        <p:spPr>
          <a:xfrm flipV="1">
            <a:off x="4572000" y="4057650"/>
            <a:ext cx="14287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Oval 91"/>
          <p:cNvSpPr/>
          <p:nvPr/>
        </p:nvSpPr>
        <p:spPr>
          <a:xfrm>
            <a:off x="4361935" y="1708763"/>
            <a:ext cx="57150" cy="57150"/>
          </a:xfrm>
          <a:prstGeom prst="ellipse">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Title 1"/>
          <p:cNvSpPr>
            <a:spLocks noGrp="1"/>
          </p:cNvSpPr>
          <p:nvPr>
            <p:ph type="title"/>
          </p:nvPr>
        </p:nvSpPr>
        <p:spPr>
          <a:xfrm>
            <a:off x="163513" y="152400"/>
            <a:ext cx="8878887" cy="576263"/>
          </a:xfrm>
        </p:spPr>
        <p:txBody>
          <a:bodyPr/>
          <a:lstStyle/>
          <a:p>
            <a:pPr>
              <a:defRPr/>
            </a:pPr>
            <a:r>
              <a:rPr lang="en-US" dirty="0" smtClean="0"/>
              <a:t>Background: Shadow Mapping</a:t>
            </a:r>
            <a:endParaRPr lang="en-US" dirty="0"/>
          </a:p>
        </p:txBody>
      </p:sp>
      <p:sp>
        <p:nvSpPr>
          <p:cNvPr id="10" name="TextBox 9"/>
          <p:cNvSpPr txBox="1"/>
          <p:nvPr/>
        </p:nvSpPr>
        <p:spPr>
          <a:xfrm>
            <a:off x="3352800" y="5676900"/>
            <a:ext cx="2302233" cy="523220"/>
          </a:xfrm>
          <a:prstGeom prst="rect">
            <a:avLst/>
          </a:prstGeom>
          <a:noFill/>
        </p:spPr>
        <p:txBody>
          <a:bodyPr wrap="none" rtlCol="0">
            <a:spAutoFit/>
          </a:bodyPr>
          <a:lstStyle/>
          <a:p>
            <a:r>
              <a:rPr lang="en-US" sz="2800" dirty="0" smtClean="0">
                <a:solidFill>
                  <a:schemeClr val="accent1">
                    <a:lumMod val="60000"/>
                    <a:lumOff val="40000"/>
                  </a:schemeClr>
                </a:solidFill>
              </a:rPr>
              <a:t>[Williams ‘78]</a:t>
            </a:r>
            <a:endParaRPr lang="en-US" sz="2800" dirty="0">
              <a:solidFill>
                <a:schemeClr val="accent1">
                  <a:lumMod val="60000"/>
                  <a:lumOff val="40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Background: Shadow Mapping</a:t>
            </a:r>
            <a:endParaRPr lang="en-US" dirty="0"/>
          </a:p>
        </p:txBody>
      </p:sp>
      <p:cxnSp>
        <p:nvCxnSpPr>
          <p:cNvPr id="4" name="Straight Connector 3"/>
          <p:cNvCxnSpPr/>
          <p:nvPr/>
        </p:nvCxnSpPr>
        <p:spPr>
          <a:xfrm flipV="1">
            <a:off x="4572000" y="4057650"/>
            <a:ext cx="1428750" cy="0"/>
          </a:xfrm>
          <a:prstGeom prst="line">
            <a:avLst/>
          </a:prstGeom>
          <a:ln w="38100">
            <a:solidFill>
              <a:schemeClr val="bg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386263" y="1730375"/>
            <a:ext cx="1674812"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flipV="1">
            <a:off x="2851150" y="1730375"/>
            <a:ext cx="1535113"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67" name="Rectangle 66"/>
          <p:cNvSpPr/>
          <p:nvPr/>
        </p:nvSpPr>
        <p:spPr>
          <a:xfrm>
            <a:off x="3686175" y="5292725"/>
            <a:ext cx="1571625" cy="4603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3" name="Rectangle 72"/>
          <p:cNvSpPr/>
          <p:nvPr/>
        </p:nvSpPr>
        <p:spPr>
          <a:xfrm rot="16200000">
            <a:off x="5429250" y="3600450"/>
            <a:ext cx="3943350" cy="171450"/>
          </a:xfrm>
          <a:prstGeom prst="rect">
            <a:avLst/>
          </a:prstGeom>
          <a:gradFill>
            <a:gsLst>
              <a:gs pos="0">
                <a:schemeClr val="tx1"/>
              </a:gs>
              <a:gs pos="17000">
                <a:schemeClr val="accent4">
                  <a:lumMod val="50000"/>
                </a:schemeClr>
              </a:gs>
              <a:gs pos="100000">
                <a:schemeClr val="bg1"/>
              </a:gs>
            </a:gsLst>
            <a:lin ang="0" scaled="0"/>
          </a:gradFill>
          <a:ln w="31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559" name="TextBox 86"/>
          <p:cNvSpPr txBox="1">
            <a:spLocks noChangeArrowheads="1"/>
          </p:cNvSpPr>
          <p:nvPr/>
        </p:nvSpPr>
        <p:spPr bwMode="auto">
          <a:xfrm>
            <a:off x="7069138" y="1344613"/>
            <a:ext cx="646112" cy="369887"/>
          </a:xfrm>
          <a:prstGeom prst="rect">
            <a:avLst/>
          </a:prstGeom>
          <a:noFill/>
          <a:ln w="9525">
            <a:noFill/>
            <a:miter lim="800000"/>
            <a:headEnd/>
            <a:tailEnd/>
          </a:ln>
        </p:spPr>
        <p:txBody>
          <a:bodyPr wrap="none">
            <a:spAutoFit/>
          </a:bodyPr>
          <a:lstStyle/>
          <a:p>
            <a:r>
              <a:rPr lang="en-US"/>
              <a:t>near</a:t>
            </a:r>
          </a:p>
        </p:txBody>
      </p:sp>
      <p:sp>
        <p:nvSpPr>
          <p:cNvPr id="23560" name="TextBox 87"/>
          <p:cNvSpPr txBox="1">
            <a:spLocks noChangeArrowheads="1"/>
          </p:cNvSpPr>
          <p:nvPr/>
        </p:nvSpPr>
        <p:spPr bwMode="auto">
          <a:xfrm>
            <a:off x="7204075" y="5688013"/>
            <a:ext cx="454025" cy="369887"/>
          </a:xfrm>
          <a:prstGeom prst="rect">
            <a:avLst/>
          </a:prstGeom>
          <a:noFill/>
          <a:ln w="9525">
            <a:noFill/>
            <a:miter lim="800000"/>
            <a:headEnd/>
            <a:tailEnd/>
          </a:ln>
        </p:spPr>
        <p:txBody>
          <a:bodyPr wrap="none">
            <a:spAutoFit/>
          </a:bodyPr>
          <a:lstStyle/>
          <a:p>
            <a:r>
              <a:rPr lang="en-US"/>
              <a:t>far</a:t>
            </a:r>
          </a:p>
        </p:txBody>
      </p:sp>
      <p:sp>
        <p:nvSpPr>
          <p:cNvPr id="95" name="Oval 94"/>
          <p:cNvSpPr/>
          <p:nvPr/>
        </p:nvSpPr>
        <p:spPr>
          <a:xfrm>
            <a:off x="4361935" y="1708763"/>
            <a:ext cx="57150" cy="57150"/>
          </a:xfrm>
          <a:prstGeom prst="ellipse">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6" name="Straight Connector 95"/>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8" name="Rectangle 97"/>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9" name="Rectangle 98"/>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0" name="Rectangle 99"/>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1" name="Rectangle 100"/>
          <p:cNvSpPr/>
          <p:nvPr/>
        </p:nvSpPr>
        <p:spPr>
          <a:xfrm>
            <a:off x="3314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2" name="Rectangle 101"/>
          <p:cNvSpPr/>
          <p:nvPr/>
        </p:nvSpPr>
        <p:spPr>
          <a:xfrm>
            <a:off x="3429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3" name="Rectangle 102"/>
          <p:cNvSpPr/>
          <p:nvPr/>
        </p:nvSpPr>
        <p:spPr>
          <a:xfrm>
            <a:off x="3543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4" name="Rectangle 103"/>
          <p:cNvSpPr/>
          <p:nvPr/>
        </p:nvSpPr>
        <p:spPr>
          <a:xfrm>
            <a:off x="3657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5" name="Rectangle 104"/>
          <p:cNvSpPr/>
          <p:nvPr/>
        </p:nvSpPr>
        <p:spPr>
          <a:xfrm>
            <a:off x="3771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6" name="Rectangle 105"/>
          <p:cNvSpPr/>
          <p:nvPr/>
        </p:nvSpPr>
        <p:spPr>
          <a:xfrm>
            <a:off x="3886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7" name="Rectangle 106"/>
          <p:cNvSpPr/>
          <p:nvPr/>
        </p:nvSpPr>
        <p:spPr>
          <a:xfrm>
            <a:off x="4000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8" name="Rectangle 107"/>
          <p:cNvSpPr/>
          <p:nvPr/>
        </p:nvSpPr>
        <p:spPr>
          <a:xfrm>
            <a:off x="4114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Rectangle 108"/>
          <p:cNvSpPr/>
          <p:nvPr/>
        </p:nvSpPr>
        <p:spPr>
          <a:xfrm>
            <a:off x="4343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0" name="Rectangle 109"/>
          <p:cNvSpPr/>
          <p:nvPr/>
        </p:nvSpPr>
        <p:spPr>
          <a:xfrm>
            <a:off x="4457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1" name="Rectangle 110"/>
          <p:cNvSpPr/>
          <p:nvPr/>
        </p:nvSpPr>
        <p:spPr>
          <a:xfrm>
            <a:off x="4686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 name="Rectangle 111"/>
          <p:cNvSpPr/>
          <p:nvPr/>
        </p:nvSpPr>
        <p:spPr>
          <a:xfrm>
            <a:off x="4800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3" name="Rectangle 112"/>
          <p:cNvSpPr/>
          <p:nvPr/>
        </p:nvSpPr>
        <p:spPr>
          <a:xfrm>
            <a:off x="4914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4" name="Rectangle 113"/>
          <p:cNvSpPr/>
          <p:nvPr/>
        </p:nvSpPr>
        <p:spPr>
          <a:xfrm>
            <a:off x="5029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5" name="Rectangle 114"/>
          <p:cNvSpPr/>
          <p:nvPr/>
        </p:nvSpPr>
        <p:spPr>
          <a:xfrm>
            <a:off x="5143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6" name="Rectangle 115"/>
          <p:cNvSpPr/>
          <p:nvPr/>
        </p:nvSpPr>
        <p:spPr>
          <a:xfrm>
            <a:off x="5257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7" name="Rectangle 116"/>
          <p:cNvSpPr/>
          <p:nvPr/>
        </p:nvSpPr>
        <p:spPr>
          <a:xfrm>
            <a:off x="5372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8" name="Rectangle 117"/>
          <p:cNvSpPr/>
          <p:nvPr/>
        </p:nvSpPr>
        <p:spPr>
          <a:xfrm>
            <a:off x="5486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9" name="Rectangle 118"/>
          <p:cNvSpPr/>
          <p:nvPr/>
        </p:nvSpPr>
        <p:spPr>
          <a:xfrm>
            <a:off x="5600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0" name="Rectangle 119"/>
          <p:cNvSpPr/>
          <p:nvPr/>
        </p:nvSpPr>
        <p:spPr>
          <a:xfrm>
            <a:off x="5715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1" name="Rectangle 120"/>
          <p:cNvSpPr/>
          <p:nvPr/>
        </p:nvSpPr>
        <p:spPr>
          <a:xfrm>
            <a:off x="5829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2" name="Rectangle 121"/>
          <p:cNvSpPr/>
          <p:nvPr/>
        </p:nvSpPr>
        <p:spPr>
          <a:xfrm>
            <a:off x="5943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3" name="Rectangle 122"/>
          <p:cNvSpPr/>
          <p:nvPr/>
        </p:nvSpPr>
        <p:spPr>
          <a:xfrm>
            <a:off x="4229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4" name="Rectangle 123"/>
          <p:cNvSpPr/>
          <p:nvPr/>
        </p:nvSpPr>
        <p:spPr>
          <a:xfrm>
            <a:off x="4572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TextBox 39"/>
          <p:cNvSpPr txBox="1"/>
          <p:nvPr/>
        </p:nvSpPr>
        <p:spPr>
          <a:xfrm>
            <a:off x="3352800" y="5676900"/>
            <a:ext cx="2302233" cy="523220"/>
          </a:xfrm>
          <a:prstGeom prst="rect">
            <a:avLst/>
          </a:prstGeom>
          <a:noFill/>
        </p:spPr>
        <p:txBody>
          <a:bodyPr wrap="none" rtlCol="0">
            <a:spAutoFit/>
          </a:bodyPr>
          <a:lstStyle/>
          <a:p>
            <a:r>
              <a:rPr lang="en-US" sz="2800" dirty="0" smtClean="0">
                <a:solidFill>
                  <a:schemeClr val="accent1">
                    <a:lumMod val="60000"/>
                    <a:lumOff val="40000"/>
                  </a:schemeClr>
                </a:solidFill>
              </a:rPr>
              <a:t>[Williams ‘78]</a:t>
            </a:r>
            <a:endParaRPr lang="en-US" sz="2800" dirty="0">
              <a:solidFill>
                <a:schemeClr val="accent1">
                  <a:lumMod val="60000"/>
                  <a:lumOff val="40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V="1">
            <a:off x="4572000" y="4057650"/>
            <a:ext cx="1428750" cy="0"/>
          </a:xfrm>
          <a:prstGeom prst="line">
            <a:avLst/>
          </a:prstGeom>
          <a:ln w="38100">
            <a:solidFill>
              <a:schemeClr val="bg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386263" y="1730375"/>
            <a:ext cx="1674812"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flipV="1">
            <a:off x="2851150" y="1730375"/>
            <a:ext cx="1535113"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67" name="Rectangle 66"/>
          <p:cNvSpPr/>
          <p:nvPr/>
        </p:nvSpPr>
        <p:spPr>
          <a:xfrm>
            <a:off x="3686175" y="5292725"/>
            <a:ext cx="1571625" cy="4603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3" name="Rectangle 72"/>
          <p:cNvSpPr/>
          <p:nvPr/>
        </p:nvSpPr>
        <p:spPr>
          <a:xfrm rot="16200000">
            <a:off x="5429250" y="3600450"/>
            <a:ext cx="3943350" cy="171450"/>
          </a:xfrm>
          <a:prstGeom prst="rect">
            <a:avLst/>
          </a:prstGeom>
          <a:gradFill>
            <a:gsLst>
              <a:gs pos="0">
                <a:schemeClr val="tx1"/>
              </a:gs>
              <a:gs pos="17000">
                <a:schemeClr val="accent4">
                  <a:lumMod val="50000"/>
                </a:schemeClr>
              </a:gs>
              <a:gs pos="100000">
                <a:schemeClr val="bg1"/>
              </a:gs>
            </a:gsLst>
            <a:lin ang="0" scaled="0"/>
          </a:gradFill>
          <a:ln w="31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607" name="TextBox 86"/>
          <p:cNvSpPr txBox="1">
            <a:spLocks noChangeArrowheads="1"/>
          </p:cNvSpPr>
          <p:nvPr/>
        </p:nvSpPr>
        <p:spPr bwMode="auto">
          <a:xfrm>
            <a:off x="7069138" y="1344613"/>
            <a:ext cx="646112" cy="369887"/>
          </a:xfrm>
          <a:prstGeom prst="rect">
            <a:avLst/>
          </a:prstGeom>
          <a:noFill/>
          <a:ln w="9525">
            <a:noFill/>
            <a:miter lim="800000"/>
            <a:headEnd/>
            <a:tailEnd/>
          </a:ln>
        </p:spPr>
        <p:txBody>
          <a:bodyPr wrap="none">
            <a:spAutoFit/>
          </a:bodyPr>
          <a:lstStyle/>
          <a:p>
            <a:r>
              <a:rPr lang="en-US"/>
              <a:t>near</a:t>
            </a:r>
          </a:p>
        </p:txBody>
      </p:sp>
      <p:sp>
        <p:nvSpPr>
          <p:cNvPr id="25608" name="TextBox 87"/>
          <p:cNvSpPr txBox="1">
            <a:spLocks noChangeArrowheads="1"/>
          </p:cNvSpPr>
          <p:nvPr/>
        </p:nvSpPr>
        <p:spPr bwMode="auto">
          <a:xfrm>
            <a:off x="7204075" y="5688013"/>
            <a:ext cx="454025" cy="369887"/>
          </a:xfrm>
          <a:prstGeom prst="rect">
            <a:avLst/>
          </a:prstGeom>
          <a:noFill/>
          <a:ln w="9525">
            <a:noFill/>
            <a:miter lim="800000"/>
            <a:headEnd/>
            <a:tailEnd/>
          </a:ln>
        </p:spPr>
        <p:txBody>
          <a:bodyPr wrap="none">
            <a:spAutoFit/>
          </a:bodyPr>
          <a:lstStyle/>
          <a:p>
            <a:r>
              <a:rPr lang="en-US"/>
              <a:t>far</a:t>
            </a:r>
          </a:p>
        </p:txBody>
      </p:sp>
      <p:sp>
        <p:nvSpPr>
          <p:cNvPr id="95" name="Oval 94"/>
          <p:cNvSpPr/>
          <p:nvPr/>
        </p:nvSpPr>
        <p:spPr>
          <a:xfrm>
            <a:off x="4361935" y="1708763"/>
            <a:ext cx="57150" cy="57150"/>
          </a:xfrm>
          <a:prstGeom prst="ellipse">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6" name="Straight Connector 95"/>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8" name="Rectangle 97"/>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9" name="Rectangle 98"/>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0" name="Rectangle 99"/>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1" name="Rectangle 100"/>
          <p:cNvSpPr/>
          <p:nvPr/>
        </p:nvSpPr>
        <p:spPr>
          <a:xfrm>
            <a:off x="3314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2" name="Rectangle 101"/>
          <p:cNvSpPr/>
          <p:nvPr/>
        </p:nvSpPr>
        <p:spPr>
          <a:xfrm>
            <a:off x="3429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3" name="Rectangle 102"/>
          <p:cNvSpPr/>
          <p:nvPr/>
        </p:nvSpPr>
        <p:spPr>
          <a:xfrm>
            <a:off x="3543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4" name="Rectangle 103"/>
          <p:cNvSpPr/>
          <p:nvPr/>
        </p:nvSpPr>
        <p:spPr>
          <a:xfrm>
            <a:off x="3657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5" name="Rectangle 104"/>
          <p:cNvSpPr/>
          <p:nvPr/>
        </p:nvSpPr>
        <p:spPr>
          <a:xfrm>
            <a:off x="3771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6" name="Rectangle 105"/>
          <p:cNvSpPr/>
          <p:nvPr/>
        </p:nvSpPr>
        <p:spPr>
          <a:xfrm>
            <a:off x="3886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7" name="Rectangle 106"/>
          <p:cNvSpPr/>
          <p:nvPr/>
        </p:nvSpPr>
        <p:spPr>
          <a:xfrm>
            <a:off x="4000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8" name="Rectangle 107"/>
          <p:cNvSpPr/>
          <p:nvPr/>
        </p:nvSpPr>
        <p:spPr>
          <a:xfrm>
            <a:off x="41148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Rectangle 108"/>
          <p:cNvSpPr/>
          <p:nvPr/>
        </p:nvSpPr>
        <p:spPr>
          <a:xfrm>
            <a:off x="43434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0" name="Rectangle 109"/>
          <p:cNvSpPr/>
          <p:nvPr/>
        </p:nvSpPr>
        <p:spPr>
          <a:xfrm>
            <a:off x="44577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1" name="Rectangle 110"/>
          <p:cNvSpPr/>
          <p:nvPr/>
        </p:nvSpPr>
        <p:spPr>
          <a:xfrm>
            <a:off x="46863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 name="Rectangle 111"/>
          <p:cNvSpPr/>
          <p:nvPr/>
        </p:nvSpPr>
        <p:spPr>
          <a:xfrm>
            <a:off x="48006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3" name="Rectangle 112"/>
          <p:cNvSpPr/>
          <p:nvPr/>
        </p:nvSpPr>
        <p:spPr>
          <a:xfrm>
            <a:off x="49149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4" name="Rectangle 113"/>
          <p:cNvSpPr/>
          <p:nvPr/>
        </p:nvSpPr>
        <p:spPr>
          <a:xfrm>
            <a:off x="50292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5" name="Rectangle 114"/>
          <p:cNvSpPr/>
          <p:nvPr/>
        </p:nvSpPr>
        <p:spPr>
          <a:xfrm>
            <a:off x="51435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6" name="Rectangle 115"/>
          <p:cNvSpPr/>
          <p:nvPr/>
        </p:nvSpPr>
        <p:spPr>
          <a:xfrm>
            <a:off x="52578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7" name="Rectangle 116"/>
          <p:cNvSpPr/>
          <p:nvPr/>
        </p:nvSpPr>
        <p:spPr>
          <a:xfrm>
            <a:off x="53721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8" name="Rectangle 117"/>
          <p:cNvSpPr/>
          <p:nvPr/>
        </p:nvSpPr>
        <p:spPr>
          <a:xfrm>
            <a:off x="54864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9" name="Rectangle 118"/>
          <p:cNvSpPr/>
          <p:nvPr/>
        </p:nvSpPr>
        <p:spPr>
          <a:xfrm>
            <a:off x="56007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0" name="Rectangle 119"/>
          <p:cNvSpPr/>
          <p:nvPr/>
        </p:nvSpPr>
        <p:spPr>
          <a:xfrm>
            <a:off x="5715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1" name="Rectangle 120"/>
          <p:cNvSpPr/>
          <p:nvPr/>
        </p:nvSpPr>
        <p:spPr>
          <a:xfrm>
            <a:off x="5829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2" name="Rectangle 121"/>
          <p:cNvSpPr/>
          <p:nvPr/>
        </p:nvSpPr>
        <p:spPr>
          <a:xfrm>
            <a:off x="5943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3" name="Rectangle 122"/>
          <p:cNvSpPr/>
          <p:nvPr/>
        </p:nvSpPr>
        <p:spPr>
          <a:xfrm>
            <a:off x="42291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4" name="Rectangle 123"/>
          <p:cNvSpPr/>
          <p:nvPr/>
        </p:nvSpPr>
        <p:spPr>
          <a:xfrm>
            <a:off x="45720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Title 1"/>
          <p:cNvSpPr>
            <a:spLocks noGrp="1"/>
          </p:cNvSpPr>
          <p:nvPr>
            <p:ph type="title"/>
          </p:nvPr>
        </p:nvSpPr>
        <p:spPr>
          <a:xfrm>
            <a:off x="163513" y="152400"/>
            <a:ext cx="8878887" cy="576263"/>
          </a:xfrm>
        </p:spPr>
        <p:txBody>
          <a:bodyPr/>
          <a:lstStyle/>
          <a:p>
            <a:pPr>
              <a:defRPr/>
            </a:pPr>
            <a:r>
              <a:rPr lang="en-US" dirty="0" smtClean="0"/>
              <a:t>Background: Shadow Mapping</a:t>
            </a:r>
            <a:endParaRPr lang="en-US" dirty="0"/>
          </a:p>
        </p:txBody>
      </p:sp>
      <p:sp>
        <p:nvSpPr>
          <p:cNvPr id="43" name="TextBox 42"/>
          <p:cNvSpPr txBox="1"/>
          <p:nvPr/>
        </p:nvSpPr>
        <p:spPr>
          <a:xfrm>
            <a:off x="3352800" y="5676900"/>
            <a:ext cx="2302233" cy="523220"/>
          </a:xfrm>
          <a:prstGeom prst="rect">
            <a:avLst/>
          </a:prstGeom>
          <a:noFill/>
        </p:spPr>
        <p:txBody>
          <a:bodyPr wrap="none" rtlCol="0">
            <a:spAutoFit/>
          </a:bodyPr>
          <a:lstStyle/>
          <a:p>
            <a:r>
              <a:rPr lang="en-US" sz="2800" dirty="0" smtClean="0">
                <a:solidFill>
                  <a:schemeClr val="accent1">
                    <a:lumMod val="60000"/>
                    <a:lumOff val="40000"/>
                  </a:schemeClr>
                </a:solidFill>
              </a:rPr>
              <a:t>[Williams ‘78]</a:t>
            </a:r>
            <a:endParaRPr lang="en-US" sz="2800" dirty="0">
              <a:solidFill>
                <a:schemeClr val="accent1">
                  <a:lumMod val="60000"/>
                  <a:lumOff val="4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Straight Connector 79"/>
          <p:cNvCxnSpPr/>
          <p:nvPr/>
        </p:nvCxnSpPr>
        <p:spPr>
          <a:xfrm rot="5400000">
            <a:off x="2452688" y="3389312"/>
            <a:ext cx="3587750" cy="263525"/>
          </a:xfrm>
          <a:prstGeom prst="line">
            <a:avLst/>
          </a:prstGeom>
          <a:ln>
            <a:solidFill>
              <a:srgbClr val="FF9A00"/>
            </a:solidFill>
            <a:prstDash val="lg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flipV="1">
            <a:off x="4572000" y="4057650"/>
            <a:ext cx="1428750" cy="0"/>
          </a:xfrm>
          <a:prstGeom prst="line">
            <a:avLst/>
          </a:prstGeom>
          <a:ln w="38100">
            <a:solidFill>
              <a:schemeClr val="bg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386263" y="1730375"/>
            <a:ext cx="1674812"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flipV="1">
            <a:off x="2851150" y="1730375"/>
            <a:ext cx="1535113"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ectangle 13"/>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3314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3429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3543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3657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3771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3886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a:xfrm>
            <a:off x="4000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41148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43434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a:xfrm>
            <a:off x="44577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a:xfrm>
            <a:off x="46863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48006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49149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50292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51435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p:cNvSpPr/>
          <p:nvPr/>
        </p:nvSpPr>
        <p:spPr>
          <a:xfrm>
            <a:off x="52578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53721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54864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56007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a:xfrm>
            <a:off x="5715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p:cNvSpPr/>
          <p:nvPr/>
        </p:nvSpPr>
        <p:spPr>
          <a:xfrm>
            <a:off x="5829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45"/>
          <p:cNvSpPr/>
          <p:nvPr/>
        </p:nvSpPr>
        <p:spPr>
          <a:xfrm>
            <a:off x="5943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7" name="Rectangle 66"/>
          <p:cNvSpPr/>
          <p:nvPr/>
        </p:nvSpPr>
        <p:spPr>
          <a:xfrm>
            <a:off x="3686175" y="5292725"/>
            <a:ext cx="1571625" cy="4603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3" name="Rectangle 72"/>
          <p:cNvSpPr/>
          <p:nvPr/>
        </p:nvSpPr>
        <p:spPr>
          <a:xfrm rot="16200000">
            <a:off x="5429250" y="3600450"/>
            <a:ext cx="3943350" cy="171450"/>
          </a:xfrm>
          <a:prstGeom prst="rect">
            <a:avLst/>
          </a:prstGeom>
          <a:gradFill>
            <a:gsLst>
              <a:gs pos="0">
                <a:schemeClr val="tx1"/>
              </a:gs>
              <a:gs pos="17000">
                <a:schemeClr val="accent4">
                  <a:lumMod val="50000"/>
                </a:schemeClr>
              </a:gs>
              <a:gs pos="100000">
                <a:schemeClr val="bg1"/>
              </a:gs>
            </a:gsLst>
            <a:lin ang="0" scaled="0"/>
          </a:gradFill>
          <a:ln w="31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683" name="TextBox 86"/>
          <p:cNvSpPr txBox="1">
            <a:spLocks noChangeArrowheads="1"/>
          </p:cNvSpPr>
          <p:nvPr/>
        </p:nvSpPr>
        <p:spPr bwMode="auto">
          <a:xfrm>
            <a:off x="7069138" y="1344613"/>
            <a:ext cx="646112" cy="369887"/>
          </a:xfrm>
          <a:prstGeom prst="rect">
            <a:avLst/>
          </a:prstGeom>
          <a:noFill/>
          <a:ln w="9525">
            <a:noFill/>
            <a:miter lim="800000"/>
            <a:headEnd/>
            <a:tailEnd/>
          </a:ln>
        </p:spPr>
        <p:txBody>
          <a:bodyPr wrap="none">
            <a:spAutoFit/>
          </a:bodyPr>
          <a:lstStyle/>
          <a:p>
            <a:r>
              <a:rPr lang="en-US"/>
              <a:t>near</a:t>
            </a:r>
          </a:p>
        </p:txBody>
      </p:sp>
      <p:sp>
        <p:nvSpPr>
          <p:cNvPr id="27684" name="TextBox 87"/>
          <p:cNvSpPr txBox="1">
            <a:spLocks noChangeArrowheads="1"/>
          </p:cNvSpPr>
          <p:nvPr/>
        </p:nvSpPr>
        <p:spPr bwMode="auto">
          <a:xfrm>
            <a:off x="7204075" y="5688013"/>
            <a:ext cx="454025" cy="369887"/>
          </a:xfrm>
          <a:prstGeom prst="rect">
            <a:avLst/>
          </a:prstGeom>
          <a:noFill/>
          <a:ln w="9525">
            <a:noFill/>
            <a:miter lim="800000"/>
            <a:headEnd/>
            <a:tailEnd/>
          </a:ln>
        </p:spPr>
        <p:txBody>
          <a:bodyPr wrap="none">
            <a:spAutoFit/>
          </a:bodyPr>
          <a:lstStyle/>
          <a:p>
            <a:r>
              <a:rPr lang="en-US"/>
              <a:t>far</a:t>
            </a:r>
          </a:p>
        </p:txBody>
      </p:sp>
      <p:sp>
        <p:nvSpPr>
          <p:cNvPr id="31" name="Rectangle 30"/>
          <p:cNvSpPr/>
          <p:nvPr/>
        </p:nvSpPr>
        <p:spPr>
          <a:xfrm>
            <a:off x="4229100" y="297180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a:xfrm>
            <a:off x="45720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5" name="Oval 94"/>
          <p:cNvSpPr/>
          <p:nvPr/>
        </p:nvSpPr>
        <p:spPr>
          <a:xfrm>
            <a:off x="4361935" y="1708763"/>
            <a:ext cx="57150" cy="57150"/>
          </a:xfrm>
          <a:prstGeom prst="ellipse">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p:cNvSpPr/>
          <p:nvPr/>
        </p:nvSpPr>
        <p:spPr>
          <a:xfrm>
            <a:off x="3297238" y="497205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691" name="TextBox 47"/>
          <p:cNvSpPr txBox="1">
            <a:spLocks noChangeArrowheads="1"/>
          </p:cNvSpPr>
          <p:nvPr/>
        </p:nvSpPr>
        <p:spPr bwMode="auto">
          <a:xfrm>
            <a:off x="3390900" y="4821238"/>
            <a:ext cx="384175" cy="369887"/>
          </a:xfrm>
          <a:prstGeom prst="rect">
            <a:avLst/>
          </a:prstGeom>
          <a:noFill/>
          <a:ln w="9525">
            <a:noFill/>
            <a:miter lim="800000"/>
            <a:headEnd/>
            <a:tailEnd/>
          </a:ln>
        </p:spPr>
        <p:txBody>
          <a:bodyPr wrap="none">
            <a:spAutoFit/>
          </a:bodyPr>
          <a:lstStyle/>
          <a:p>
            <a:r>
              <a:rPr lang="en-US" dirty="0"/>
              <a:t> =</a:t>
            </a:r>
          </a:p>
        </p:txBody>
      </p:sp>
      <p:sp>
        <p:nvSpPr>
          <p:cNvPr id="49" name="Rectangle 48"/>
          <p:cNvSpPr/>
          <p:nvPr/>
        </p:nvSpPr>
        <p:spPr>
          <a:xfrm>
            <a:off x="3808413" y="497205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0" name="Rectangle 49"/>
          <p:cNvSpPr/>
          <p:nvPr/>
        </p:nvSpPr>
        <p:spPr>
          <a:xfrm>
            <a:off x="3213100" y="4857750"/>
            <a:ext cx="800100" cy="285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Rectangle 50"/>
          <p:cNvSpPr/>
          <p:nvPr/>
        </p:nvSpPr>
        <p:spPr>
          <a:xfrm>
            <a:off x="4057650" y="5284788"/>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TextBox 47"/>
          <p:cNvSpPr txBox="1"/>
          <p:nvPr/>
        </p:nvSpPr>
        <p:spPr>
          <a:xfrm>
            <a:off x="3352800" y="5676900"/>
            <a:ext cx="2302233" cy="523220"/>
          </a:xfrm>
          <a:prstGeom prst="rect">
            <a:avLst/>
          </a:prstGeom>
          <a:noFill/>
        </p:spPr>
        <p:txBody>
          <a:bodyPr wrap="none" rtlCol="0">
            <a:spAutoFit/>
          </a:bodyPr>
          <a:lstStyle/>
          <a:p>
            <a:r>
              <a:rPr lang="en-US" sz="2800" dirty="0" smtClean="0">
                <a:solidFill>
                  <a:schemeClr val="accent1">
                    <a:lumMod val="60000"/>
                    <a:lumOff val="40000"/>
                  </a:schemeClr>
                </a:solidFill>
              </a:rPr>
              <a:t>[Williams ‘78]</a:t>
            </a:r>
            <a:endParaRPr lang="en-US" sz="2800" dirty="0">
              <a:solidFill>
                <a:schemeClr val="accent1">
                  <a:lumMod val="60000"/>
                  <a:lumOff val="40000"/>
                </a:schemeClr>
              </a:solidFill>
            </a:endParaRPr>
          </a:p>
        </p:txBody>
      </p:sp>
      <p:sp>
        <p:nvSpPr>
          <p:cNvPr id="54" name="Title 1"/>
          <p:cNvSpPr>
            <a:spLocks noGrp="1"/>
          </p:cNvSpPr>
          <p:nvPr>
            <p:ph type="title"/>
          </p:nvPr>
        </p:nvSpPr>
        <p:spPr>
          <a:xfrm>
            <a:off x="163513" y="152400"/>
            <a:ext cx="8878887" cy="576263"/>
          </a:xfrm>
        </p:spPr>
        <p:txBody>
          <a:bodyPr/>
          <a:lstStyle/>
          <a:p>
            <a:pPr>
              <a:defRPr/>
            </a:pPr>
            <a:r>
              <a:rPr lang="en-US" dirty="0" smtClean="0"/>
              <a:t>Background: Shadow Mapping</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4" name="Straight Connector 73"/>
          <p:cNvCxnSpPr/>
          <p:nvPr/>
        </p:nvCxnSpPr>
        <p:spPr>
          <a:xfrm rot="16200000" flipH="1">
            <a:off x="2948782" y="3177381"/>
            <a:ext cx="3581400" cy="693737"/>
          </a:xfrm>
          <a:prstGeom prst="line">
            <a:avLst/>
          </a:prstGeom>
          <a:ln>
            <a:solidFill>
              <a:srgbClr val="FF9A00"/>
            </a:solidFill>
            <a:prstDash val="lg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flipV="1">
            <a:off x="4572000" y="4057650"/>
            <a:ext cx="1428750" cy="0"/>
          </a:xfrm>
          <a:prstGeom prst="line">
            <a:avLst/>
          </a:prstGeom>
          <a:ln w="38100">
            <a:solidFill>
              <a:schemeClr val="bg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386263" y="1730375"/>
            <a:ext cx="1674812"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flipV="1">
            <a:off x="2851150" y="1730375"/>
            <a:ext cx="1535113"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ectangle 13"/>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3314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3429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3543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3657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3771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3886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a:xfrm>
            <a:off x="4000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41148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43434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a:xfrm>
            <a:off x="44577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a:xfrm>
            <a:off x="46863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48006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49149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50292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51435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p:cNvSpPr/>
          <p:nvPr/>
        </p:nvSpPr>
        <p:spPr>
          <a:xfrm>
            <a:off x="52578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53721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54864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56007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a:xfrm>
            <a:off x="5715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p:cNvSpPr/>
          <p:nvPr/>
        </p:nvSpPr>
        <p:spPr>
          <a:xfrm>
            <a:off x="5829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45"/>
          <p:cNvSpPr/>
          <p:nvPr/>
        </p:nvSpPr>
        <p:spPr>
          <a:xfrm>
            <a:off x="5943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7" name="Rectangle 66"/>
          <p:cNvSpPr/>
          <p:nvPr/>
        </p:nvSpPr>
        <p:spPr>
          <a:xfrm>
            <a:off x="3686175" y="5292725"/>
            <a:ext cx="1571625" cy="4603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3" name="Rectangle 72"/>
          <p:cNvSpPr/>
          <p:nvPr/>
        </p:nvSpPr>
        <p:spPr>
          <a:xfrm rot="16200000">
            <a:off x="5429250" y="3600450"/>
            <a:ext cx="3943350" cy="171450"/>
          </a:xfrm>
          <a:prstGeom prst="rect">
            <a:avLst/>
          </a:prstGeom>
          <a:gradFill>
            <a:gsLst>
              <a:gs pos="0">
                <a:schemeClr val="tx1"/>
              </a:gs>
              <a:gs pos="17000">
                <a:schemeClr val="accent4">
                  <a:lumMod val="50000"/>
                </a:schemeClr>
              </a:gs>
              <a:gs pos="100000">
                <a:schemeClr val="bg1"/>
              </a:gs>
            </a:gsLst>
            <a:lin ang="0" scaled="0"/>
          </a:gradFill>
          <a:ln w="31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731" name="TextBox 86"/>
          <p:cNvSpPr txBox="1">
            <a:spLocks noChangeArrowheads="1"/>
          </p:cNvSpPr>
          <p:nvPr/>
        </p:nvSpPr>
        <p:spPr bwMode="auto">
          <a:xfrm>
            <a:off x="7069138" y="1344613"/>
            <a:ext cx="646112" cy="369887"/>
          </a:xfrm>
          <a:prstGeom prst="rect">
            <a:avLst/>
          </a:prstGeom>
          <a:noFill/>
          <a:ln w="9525">
            <a:noFill/>
            <a:miter lim="800000"/>
            <a:headEnd/>
            <a:tailEnd/>
          </a:ln>
        </p:spPr>
        <p:txBody>
          <a:bodyPr wrap="none">
            <a:spAutoFit/>
          </a:bodyPr>
          <a:lstStyle/>
          <a:p>
            <a:r>
              <a:rPr lang="en-US"/>
              <a:t>near</a:t>
            </a:r>
          </a:p>
        </p:txBody>
      </p:sp>
      <p:sp>
        <p:nvSpPr>
          <p:cNvPr id="29732" name="TextBox 87"/>
          <p:cNvSpPr txBox="1">
            <a:spLocks noChangeArrowheads="1"/>
          </p:cNvSpPr>
          <p:nvPr/>
        </p:nvSpPr>
        <p:spPr bwMode="auto">
          <a:xfrm>
            <a:off x="7204075" y="5688013"/>
            <a:ext cx="454025" cy="369887"/>
          </a:xfrm>
          <a:prstGeom prst="rect">
            <a:avLst/>
          </a:prstGeom>
          <a:noFill/>
          <a:ln w="9525">
            <a:noFill/>
            <a:miter lim="800000"/>
            <a:headEnd/>
            <a:tailEnd/>
          </a:ln>
        </p:spPr>
        <p:txBody>
          <a:bodyPr wrap="none">
            <a:spAutoFit/>
          </a:bodyPr>
          <a:lstStyle/>
          <a:p>
            <a:r>
              <a:rPr lang="en-US"/>
              <a:t>far</a:t>
            </a:r>
          </a:p>
        </p:txBody>
      </p:sp>
      <p:sp>
        <p:nvSpPr>
          <p:cNvPr id="31" name="Rectangle 30"/>
          <p:cNvSpPr/>
          <p:nvPr/>
        </p:nvSpPr>
        <p:spPr>
          <a:xfrm>
            <a:off x="42291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a:xfrm>
            <a:off x="4572000" y="2971800"/>
            <a:ext cx="114300" cy="57150"/>
          </a:xfrm>
          <a:prstGeom prst="rect">
            <a:avLst/>
          </a:prstGeom>
          <a:solidFill>
            <a:schemeClr val="bg1">
              <a:lumMod val="65000"/>
              <a:lumOff val="3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5" name="Oval 94"/>
          <p:cNvSpPr/>
          <p:nvPr/>
        </p:nvSpPr>
        <p:spPr>
          <a:xfrm>
            <a:off x="4361935" y="1708763"/>
            <a:ext cx="57150" cy="57150"/>
          </a:xfrm>
          <a:prstGeom prst="ellipse">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p:cNvSpPr/>
          <p:nvPr/>
        </p:nvSpPr>
        <p:spPr>
          <a:xfrm>
            <a:off x="5257800" y="502920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739" name="TextBox 47"/>
          <p:cNvSpPr txBox="1">
            <a:spLocks noChangeArrowheads="1"/>
          </p:cNvSpPr>
          <p:nvPr/>
        </p:nvSpPr>
        <p:spPr bwMode="auto">
          <a:xfrm>
            <a:off x="5372100" y="4857750"/>
            <a:ext cx="319088" cy="369888"/>
          </a:xfrm>
          <a:prstGeom prst="rect">
            <a:avLst/>
          </a:prstGeom>
          <a:noFill/>
          <a:ln w="9525">
            <a:noFill/>
            <a:miter lim="800000"/>
            <a:headEnd/>
            <a:tailEnd/>
          </a:ln>
        </p:spPr>
        <p:txBody>
          <a:bodyPr wrap="none">
            <a:spAutoFit/>
          </a:bodyPr>
          <a:lstStyle/>
          <a:p>
            <a:r>
              <a:rPr lang="en-US"/>
              <a:t>&gt;</a:t>
            </a:r>
          </a:p>
        </p:txBody>
      </p:sp>
      <p:sp>
        <p:nvSpPr>
          <p:cNvPr id="50" name="Rectangle 49"/>
          <p:cNvSpPr/>
          <p:nvPr/>
        </p:nvSpPr>
        <p:spPr>
          <a:xfrm>
            <a:off x="5657850" y="5029200"/>
            <a:ext cx="114300" cy="57150"/>
          </a:xfrm>
          <a:prstGeom prst="rect">
            <a:avLst/>
          </a:prstGeom>
          <a:solidFill>
            <a:schemeClr val="bg1">
              <a:lumMod val="65000"/>
              <a:lumOff val="3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Rectangle 50"/>
          <p:cNvSpPr/>
          <p:nvPr/>
        </p:nvSpPr>
        <p:spPr>
          <a:xfrm>
            <a:off x="5124450" y="4902200"/>
            <a:ext cx="800100" cy="285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 name="Rectangle 51"/>
          <p:cNvSpPr/>
          <p:nvPr/>
        </p:nvSpPr>
        <p:spPr>
          <a:xfrm>
            <a:off x="5029200" y="5284788"/>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48" name="Straight Connector 47"/>
          <p:cNvCxnSpPr/>
          <p:nvPr/>
        </p:nvCxnSpPr>
        <p:spPr>
          <a:xfrm rot="5400000">
            <a:off x="2452688" y="3389312"/>
            <a:ext cx="3587750" cy="263525"/>
          </a:xfrm>
          <a:prstGeom prst="line">
            <a:avLst/>
          </a:prstGeom>
          <a:ln>
            <a:solidFill>
              <a:srgbClr val="FF9A00"/>
            </a:solidFill>
            <a:prstDash val="lgDash"/>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4229100" y="297180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Rectangle 52"/>
          <p:cNvSpPr/>
          <p:nvPr/>
        </p:nvSpPr>
        <p:spPr>
          <a:xfrm>
            <a:off x="3297238" y="497205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4" name="Rectangle 53"/>
          <p:cNvSpPr/>
          <p:nvPr/>
        </p:nvSpPr>
        <p:spPr>
          <a:xfrm>
            <a:off x="3808413" y="497205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Rectangle 54"/>
          <p:cNvSpPr/>
          <p:nvPr/>
        </p:nvSpPr>
        <p:spPr>
          <a:xfrm>
            <a:off x="3213100" y="4857750"/>
            <a:ext cx="800100" cy="285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Rectangle 55"/>
          <p:cNvSpPr/>
          <p:nvPr/>
        </p:nvSpPr>
        <p:spPr>
          <a:xfrm>
            <a:off x="4057650" y="5284788"/>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TextBox 47"/>
          <p:cNvSpPr txBox="1">
            <a:spLocks noChangeArrowheads="1"/>
          </p:cNvSpPr>
          <p:nvPr/>
        </p:nvSpPr>
        <p:spPr bwMode="auto">
          <a:xfrm>
            <a:off x="3390900" y="4821238"/>
            <a:ext cx="384175" cy="369887"/>
          </a:xfrm>
          <a:prstGeom prst="rect">
            <a:avLst/>
          </a:prstGeom>
          <a:noFill/>
          <a:ln w="9525">
            <a:noFill/>
            <a:miter lim="800000"/>
            <a:headEnd/>
            <a:tailEnd/>
          </a:ln>
        </p:spPr>
        <p:txBody>
          <a:bodyPr wrap="none">
            <a:spAutoFit/>
          </a:bodyPr>
          <a:lstStyle/>
          <a:p>
            <a:r>
              <a:rPr lang="en-US" dirty="0"/>
              <a:t> =</a:t>
            </a:r>
          </a:p>
        </p:txBody>
      </p:sp>
      <p:sp>
        <p:nvSpPr>
          <p:cNvPr id="58" name="TextBox 57"/>
          <p:cNvSpPr txBox="1"/>
          <p:nvPr/>
        </p:nvSpPr>
        <p:spPr>
          <a:xfrm>
            <a:off x="3352800" y="5676900"/>
            <a:ext cx="2302233" cy="523220"/>
          </a:xfrm>
          <a:prstGeom prst="rect">
            <a:avLst/>
          </a:prstGeom>
          <a:noFill/>
        </p:spPr>
        <p:txBody>
          <a:bodyPr wrap="none" rtlCol="0">
            <a:spAutoFit/>
          </a:bodyPr>
          <a:lstStyle/>
          <a:p>
            <a:r>
              <a:rPr lang="en-US" sz="2800" dirty="0" smtClean="0">
                <a:solidFill>
                  <a:schemeClr val="accent1">
                    <a:lumMod val="60000"/>
                    <a:lumOff val="40000"/>
                  </a:schemeClr>
                </a:solidFill>
              </a:rPr>
              <a:t>[Williams ‘78]</a:t>
            </a:r>
            <a:endParaRPr lang="en-US" sz="2800" dirty="0">
              <a:solidFill>
                <a:schemeClr val="accent1">
                  <a:lumMod val="60000"/>
                  <a:lumOff val="40000"/>
                </a:schemeClr>
              </a:solidFill>
            </a:endParaRPr>
          </a:p>
        </p:txBody>
      </p:sp>
      <p:sp>
        <p:nvSpPr>
          <p:cNvPr id="60" name="Title 1"/>
          <p:cNvSpPr>
            <a:spLocks noGrp="1"/>
          </p:cNvSpPr>
          <p:nvPr>
            <p:ph type="title"/>
          </p:nvPr>
        </p:nvSpPr>
        <p:spPr>
          <a:xfrm>
            <a:off x="163513" y="152400"/>
            <a:ext cx="8878887" cy="576263"/>
          </a:xfrm>
        </p:spPr>
        <p:txBody>
          <a:bodyPr/>
          <a:lstStyle/>
          <a:p>
            <a:pPr>
              <a:defRPr/>
            </a:pPr>
            <a:r>
              <a:rPr lang="en-US" dirty="0" smtClean="0"/>
              <a:t>Background: Shadow Mapping</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Straight Connector 79"/>
          <p:cNvCxnSpPr/>
          <p:nvPr/>
        </p:nvCxnSpPr>
        <p:spPr>
          <a:xfrm rot="16200000" flipH="1">
            <a:off x="2767013" y="3338512"/>
            <a:ext cx="3587750" cy="365125"/>
          </a:xfrm>
          <a:prstGeom prst="line">
            <a:avLst/>
          </a:prstGeom>
          <a:ln>
            <a:solidFill>
              <a:srgbClr val="FF9A00"/>
            </a:solidFill>
            <a:prstDash val="lg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pPr>
              <a:defRPr/>
            </a:pPr>
            <a:r>
              <a:rPr lang="en-US" dirty="0" smtClean="0"/>
              <a:t>Background: Shadow Map Filtering</a:t>
            </a:r>
            <a:endParaRPr lang="en-US" dirty="0"/>
          </a:p>
        </p:txBody>
      </p:sp>
      <p:cxnSp>
        <p:nvCxnSpPr>
          <p:cNvPr id="4" name="Straight Connector 3"/>
          <p:cNvCxnSpPr/>
          <p:nvPr/>
        </p:nvCxnSpPr>
        <p:spPr>
          <a:xfrm flipV="1">
            <a:off x="4572000" y="4057650"/>
            <a:ext cx="1428750" cy="0"/>
          </a:xfrm>
          <a:prstGeom prst="line">
            <a:avLst/>
          </a:prstGeom>
          <a:ln w="38100">
            <a:solidFill>
              <a:schemeClr val="bg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386263" y="1730375"/>
            <a:ext cx="1674812"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flipV="1">
            <a:off x="2851150" y="1730375"/>
            <a:ext cx="1535113"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3314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3429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3543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3657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3771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3886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a:xfrm>
            <a:off x="4000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41148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a:xfrm>
            <a:off x="46863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48006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49149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50292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51435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p:cNvSpPr/>
          <p:nvPr/>
        </p:nvSpPr>
        <p:spPr>
          <a:xfrm>
            <a:off x="52578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53721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54864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56007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a:xfrm>
            <a:off x="5715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p:cNvSpPr/>
          <p:nvPr/>
        </p:nvSpPr>
        <p:spPr>
          <a:xfrm>
            <a:off x="5829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45"/>
          <p:cNvSpPr/>
          <p:nvPr/>
        </p:nvSpPr>
        <p:spPr>
          <a:xfrm>
            <a:off x="5943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7" name="Rectangle 66"/>
          <p:cNvSpPr/>
          <p:nvPr/>
        </p:nvSpPr>
        <p:spPr>
          <a:xfrm>
            <a:off x="3686175" y="5292725"/>
            <a:ext cx="1571625" cy="4603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4229100" y="2971800"/>
            <a:ext cx="114300" cy="57150"/>
          </a:xfrm>
          <a:prstGeom prst="rect">
            <a:avLst/>
          </a:prstGeom>
          <a:solidFill>
            <a:schemeClr val="tx1">
              <a:lumMod val="9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5" name="Oval 94"/>
          <p:cNvSpPr/>
          <p:nvPr/>
        </p:nvSpPr>
        <p:spPr>
          <a:xfrm>
            <a:off x="4361935" y="1708763"/>
            <a:ext cx="57150" cy="57150"/>
          </a:xfrm>
          <a:prstGeom prst="ellipse">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43434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a:xfrm>
            <a:off x="45720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a:xfrm>
            <a:off x="4457700" y="2971800"/>
            <a:ext cx="114300" cy="57150"/>
          </a:xfrm>
          <a:prstGeom prst="rect">
            <a:avLst/>
          </a:prstGeom>
          <a:solidFill>
            <a:schemeClr val="bg1">
              <a:lumMod val="65000"/>
              <a:lumOff val="3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Rectangle 50"/>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 name="Rectangle 51"/>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783" name="TextBox 52"/>
          <p:cNvSpPr txBox="1">
            <a:spLocks noChangeArrowheads="1"/>
          </p:cNvSpPr>
          <p:nvPr/>
        </p:nvSpPr>
        <p:spPr bwMode="auto">
          <a:xfrm>
            <a:off x="228600" y="4294188"/>
            <a:ext cx="1133475" cy="369887"/>
          </a:xfrm>
          <a:prstGeom prst="rect">
            <a:avLst/>
          </a:prstGeom>
          <a:noFill/>
          <a:ln w="9525">
            <a:noFill/>
            <a:miter lim="800000"/>
            <a:headEnd/>
            <a:tailEnd/>
          </a:ln>
        </p:spPr>
        <p:txBody>
          <a:bodyPr wrap="none">
            <a:spAutoFit/>
          </a:bodyPr>
          <a:lstStyle/>
          <a:p>
            <a:r>
              <a:rPr lang="en-US"/>
              <a:t>unfiltered</a:t>
            </a:r>
          </a:p>
        </p:txBody>
      </p:sp>
      <p:pic>
        <p:nvPicPr>
          <p:cNvPr id="31784" name="Picture 1"/>
          <p:cNvPicPr>
            <a:picLocks noChangeAspect="1" noChangeArrowheads="1"/>
          </p:cNvPicPr>
          <p:nvPr/>
        </p:nvPicPr>
        <p:blipFill>
          <a:blip r:embed="rId3"/>
          <a:srcRect/>
          <a:stretch>
            <a:fillRect/>
          </a:stretch>
        </p:blipFill>
        <p:spPr bwMode="auto">
          <a:xfrm>
            <a:off x="214313" y="1143000"/>
            <a:ext cx="1200150" cy="3200400"/>
          </a:xfrm>
          <a:prstGeom prst="rect">
            <a:avLst/>
          </a:prstGeom>
          <a:noFill/>
          <a:ln w="9525">
            <a:noFill/>
            <a:miter lim="800000"/>
            <a:headEnd/>
            <a:tailEnd/>
          </a:ln>
        </p:spPr>
      </p:pic>
      <p:pic>
        <p:nvPicPr>
          <p:cNvPr id="31785" name="Picture 1"/>
          <p:cNvPicPr>
            <a:picLocks noChangeAspect="1" noChangeArrowheads="1"/>
          </p:cNvPicPr>
          <p:nvPr/>
        </p:nvPicPr>
        <p:blipFill>
          <a:blip r:embed="rId3"/>
          <a:srcRect l="15475" t="78572" r="36905" b="8929"/>
          <a:stretch>
            <a:fillRect/>
          </a:stretch>
        </p:blipFill>
        <p:spPr bwMode="auto">
          <a:xfrm>
            <a:off x="228600" y="4875213"/>
            <a:ext cx="1200150" cy="839787"/>
          </a:xfrm>
          <a:prstGeom prst="rect">
            <a:avLst/>
          </a:prstGeom>
          <a:noFill/>
          <a:ln w="9525">
            <a:noFill/>
            <a:miter lim="800000"/>
            <a:headEnd/>
            <a:tailEnd/>
          </a:ln>
        </p:spPr>
      </p:pic>
      <p:sp>
        <p:nvSpPr>
          <p:cNvPr id="47" name="Rectangle 46"/>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Straight Connector 79"/>
          <p:cNvCxnSpPr/>
          <p:nvPr/>
        </p:nvCxnSpPr>
        <p:spPr>
          <a:xfrm rot="16200000" flipH="1">
            <a:off x="2767013" y="3338512"/>
            <a:ext cx="3587750" cy="365125"/>
          </a:xfrm>
          <a:prstGeom prst="line">
            <a:avLst/>
          </a:prstGeom>
          <a:ln>
            <a:solidFill>
              <a:srgbClr val="FF9A00"/>
            </a:solidFill>
            <a:prstDash val="lg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flipV="1">
            <a:off x="4572000" y="4057650"/>
            <a:ext cx="1428750" cy="0"/>
          </a:xfrm>
          <a:prstGeom prst="line">
            <a:avLst/>
          </a:prstGeom>
          <a:ln w="38100">
            <a:solidFill>
              <a:schemeClr val="bg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386263" y="1730375"/>
            <a:ext cx="1674812"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flipV="1">
            <a:off x="2851150" y="1730375"/>
            <a:ext cx="1535113"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ectangle 13"/>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3314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3429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3543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3657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3771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3886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a:xfrm>
            <a:off x="4000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41148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a:xfrm>
            <a:off x="46863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48006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49149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50292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51435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p:cNvSpPr/>
          <p:nvPr/>
        </p:nvSpPr>
        <p:spPr>
          <a:xfrm>
            <a:off x="52578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53721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54864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56007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a:xfrm>
            <a:off x="5715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p:cNvSpPr/>
          <p:nvPr/>
        </p:nvSpPr>
        <p:spPr>
          <a:xfrm>
            <a:off x="5829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45"/>
          <p:cNvSpPr/>
          <p:nvPr/>
        </p:nvSpPr>
        <p:spPr>
          <a:xfrm>
            <a:off x="5943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7" name="Rectangle 66"/>
          <p:cNvSpPr/>
          <p:nvPr/>
        </p:nvSpPr>
        <p:spPr>
          <a:xfrm>
            <a:off x="3686175" y="5292725"/>
            <a:ext cx="1571625" cy="4603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4229100" y="2971800"/>
            <a:ext cx="114300" cy="57150"/>
          </a:xfrm>
          <a:prstGeom prst="rect">
            <a:avLst/>
          </a:prstGeom>
          <a:solidFill>
            <a:schemeClr val="tx1">
              <a:lumMod val="9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5" name="Oval 94"/>
          <p:cNvSpPr/>
          <p:nvPr/>
        </p:nvSpPr>
        <p:spPr>
          <a:xfrm>
            <a:off x="4361935" y="1708763"/>
            <a:ext cx="57150" cy="57150"/>
          </a:xfrm>
          <a:prstGeom prst="ellipse">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4343400" y="297180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a:xfrm>
            <a:off x="4457700" y="2971800"/>
            <a:ext cx="114300" cy="57150"/>
          </a:xfrm>
          <a:prstGeom prst="rect">
            <a:avLst/>
          </a:prstGeom>
          <a:solidFill>
            <a:schemeClr val="bg1">
              <a:lumMod val="65000"/>
              <a:lumOff val="3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a:xfrm>
            <a:off x="4572000" y="2971800"/>
            <a:ext cx="114300" cy="57150"/>
          </a:xfrm>
          <a:prstGeom prst="rect">
            <a:avLst/>
          </a:prstGeom>
          <a:solidFill>
            <a:schemeClr val="bg1">
              <a:lumMod val="65000"/>
              <a:lumOff val="3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831" name="TextBox 48"/>
          <p:cNvSpPr txBox="1">
            <a:spLocks noChangeArrowheads="1"/>
          </p:cNvSpPr>
          <p:nvPr/>
        </p:nvSpPr>
        <p:spPr bwMode="auto">
          <a:xfrm>
            <a:off x="4514850" y="2514600"/>
            <a:ext cx="349250" cy="369888"/>
          </a:xfrm>
          <a:prstGeom prst="rect">
            <a:avLst/>
          </a:prstGeom>
          <a:noFill/>
          <a:ln w="9525">
            <a:noFill/>
            <a:miter lim="800000"/>
            <a:headEnd/>
            <a:tailEnd/>
          </a:ln>
        </p:spPr>
        <p:txBody>
          <a:bodyPr wrap="none">
            <a:spAutoFit/>
          </a:bodyPr>
          <a:lstStyle/>
          <a:p>
            <a:r>
              <a:rPr lang="en-US"/>
              <a:t>∑</a:t>
            </a:r>
          </a:p>
        </p:txBody>
      </p:sp>
      <p:sp>
        <p:nvSpPr>
          <p:cNvPr id="33832" name="TextBox 46"/>
          <p:cNvSpPr txBox="1">
            <a:spLocks noChangeArrowheads="1"/>
          </p:cNvSpPr>
          <p:nvPr/>
        </p:nvSpPr>
        <p:spPr bwMode="auto">
          <a:xfrm>
            <a:off x="228600" y="4294188"/>
            <a:ext cx="1133475" cy="369887"/>
          </a:xfrm>
          <a:prstGeom prst="rect">
            <a:avLst/>
          </a:prstGeom>
          <a:noFill/>
          <a:ln w="9525">
            <a:noFill/>
            <a:miter lim="800000"/>
            <a:headEnd/>
            <a:tailEnd/>
          </a:ln>
        </p:spPr>
        <p:txBody>
          <a:bodyPr wrap="none">
            <a:spAutoFit/>
          </a:bodyPr>
          <a:lstStyle/>
          <a:p>
            <a:r>
              <a:rPr lang="en-US"/>
              <a:t>unfiltered</a:t>
            </a:r>
          </a:p>
        </p:txBody>
      </p:sp>
      <p:sp>
        <p:nvSpPr>
          <p:cNvPr id="33833" name="TextBox 49"/>
          <p:cNvSpPr txBox="1">
            <a:spLocks noChangeArrowheads="1"/>
          </p:cNvSpPr>
          <p:nvPr/>
        </p:nvSpPr>
        <p:spPr bwMode="auto">
          <a:xfrm>
            <a:off x="1693863" y="4316413"/>
            <a:ext cx="877887" cy="369887"/>
          </a:xfrm>
          <a:prstGeom prst="rect">
            <a:avLst/>
          </a:prstGeom>
          <a:noFill/>
          <a:ln w="9525">
            <a:noFill/>
            <a:miter lim="800000"/>
            <a:headEnd/>
            <a:tailEnd/>
          </a:ln>
        </p:spPr>
        <p:txBody>
          <a:bodyPr wrap="none">
            <a:spAutoFit/>
          </a:bodyPr>
          <a:lstStyle/>
          <a:p>
            <a:r>
              <a:rPr lang="en-US"/>
              <a:t>filtered</a:t>
            </a:r>
          </a:p>
        </p:txBody>
      </p:sp>
      <p:pic>
        <p:nvPicPr>
          <p:cNvPr id="33834" name="Picture 1"/>
          <p:cNvPicPr>
            <a:picLocks noChangeAspect="1" noChangeArrowheads="1"/>
          </p:cNvPicPr>
          <p:nvPr/>
        </p:nvPicPr>
        <p:blipFill>
          <a:blip r:embed="rId3"/>
          <a:srcRect/>
          <a:stretch>
            <a:fillRect/>
          </a:stretch>
        </p:blipFill>
        <p:spPr bwMode="auto">
          <a:xfrm>
            <a:off x="214313" y="1143000"/>
            <a:ext cx="1200150" cy="3200400"/>
          </a:xfrm>
          <a:prstGeom prst="rect">
            <a:avLst/>
          </a:prstGeom>
          <a:noFill/>
          <a:ln w="9525">
            <a:noFill/>
            <a:miter lim="800000"/>
            <a:headEnd/>
            <a:tailEnd/>
          </a:ln>
        </p:spPr>
      </p:pic>
      <p:pic>
        <p:nvPicPr>
          <p:cNvPr id="33835" name="Picture 2"/>
          <p:cNvPicPr>
            <a:picLocks noChangeAspect="1" noChangeArrowheads="1"/>
          </p:cNvPicPr>
          <p:nvPr/>
        </p:nvPicPr>
        <p:blipFill>
          <a:blip r:embed="rId4"/>
          <a:srcRect/>
          <a:stretch>
            <a:fillRect/>
          </a:stretch>
        </p:blipFill>
        <p:spPr bwMode="auto">
          <a:xfrm>
            <a:off x="1543050" y="1143000"/>
            <a:ext cx="1200150" cy="3200400"/>
          </a:xfrm>
          <a:prstGeom prst="rect">
            <a:avLst/>
          </a:prstGeom>
          <a:noFill/>
          <a:ln w="9525">
            <a:noFill/>
            <a:miter lim="800000"/>
            <a:headEnd/>
            <a:tailEnd/>
          </a:ln>
        </p:spPr>
      </p:pic>
      <p:sp>
        <p:nvSpPr>
          <p:cNvPr id="62" name="Rectangle 61"/>
          <p:cNvSpPr/>
          <p:nvPr/>
        </p:nvSpPr>
        <p:spPr>
          <a:xfrm>
            <a:off x="6913563" y="2716213"/>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837" name="TextBox 62"/>
          <p:cNvSpPr txBox="1">
            <a:spLocks noChangeArrowheads="1"/>
          </p:cNvSpPr>
          <p:nvPr/>
        </p:nvSpPr>
        <p:spPr bwMode="auto">
          <a:xfrm>
            <a:off x="7089775" y="2544763"/>
            <a:ext cx="319088" cy="369887"/>
          </a:xfrm>
          <a:prstGeom prst="rect">
            <a:avLst/>
          </a:prstGeom>
          <a:noFill/>
          <a:ln w="9525">
            <a:noFill/>
            <a:miter lim="800000"/>
            <a:headEnd/>
            <a:tailEnd/>
          </a:ln>
        </p:spPr>
        <p:txBody>
          <a:bodyPr wrap="none">
            <a:spAutoFit/>
          </a:bodyPr>
          <a:lstStyle/>
          <a:p>
            <a:r>
              <a:rPr lang="en-US"/>
              <a:t>&gt;</a:t>
            </a:r>
          </a:p>
        </p:txBody>
      </p:sp>
      <p:sp>
        <p:nvSpPr>
          <p:cNvPr id="64" name="Rectangle 63"/>
          <p:cNvSpPr/>
          <p:nvPr/>
        </p:nvSpPr>
        <p:spPr>
          <a:xfrm>
            <a:off x="7405688" y="2716213"/>
            <a:ext cx="114300" cy="57150"/>
          </a:xfrm>
          <a:prstGeom prst="rect">
            <a:avLst/>
          </a:prstGeom>
          <a:solidFill>
            <a:schemeClr val="bg1">
              <a:lumMod val="65000"/>
              <a:lumOff val="3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5" name="Rectangle 64"/>
          <p:cNvSpPr/>
          <p:nvPr/>
        </p:nvSpPr>
        <p:spPr>
          <a:xfrm>
            <a:off x="6800850" y="2589213"/>
            <a:ext cx="800100" cy="285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840" name="TextBox 70"/>
          <p:cNvSpPr txBox="1">
            <a:spLocks noChangeArrowheads="1"/>
          </p:cNvSpPr>
          <p:nvPr/>
        </p:nvSpPr>
        <p:spPr bwMode="auto">
          <a:xfrm>
            <a:off x="7772400" y="2000250"/>
            <a:ext cx="569913" cy="1477963"/>
          </a:xfrm>
          <a:prstGeom prst="rect">
            <a:avLst/>
          </a:prstGeom>
          <a:noFill/>
          <a:ln w="9525">
            <a:noFill/>
            <a:miter lim="800000"/>
            <a:headEnd/>
            <a:tailEnd/>
          </a:ln>
        </p:spPr>
        <p:txBody>
          <a:bodyPr wrap="none">
            <a:spAutoFit/>
          </a:bodyPr>
          <a:lstStyle/>
          <a:p>
            <a:r>
              <a:rPr lang="en-US"/>
              <a:t>1 </a:t>
            </a:r>
          </a:p>
          <a:p>
            <a:r>
              <a:rPr lang="en-US"/>
              <a:t>  </a:t>
            </a:r>
          </a:p>
          <a:p>
            <a:r>
              <a:rPr lang="en-US"/>
              <a:t>0    </a:t>
            </a:r>
          </a:p>
          <a:p>
            <a:endParaRPr lang="en-US"/>
          </a:p>
          <a:p>
            <a:r>
              <a:rPr lang="en-US"/>
              <a:t>0 </a:t>
            </a:r>
          </a:p>
        </p:txBody>
      </p:sp>
      <p:sp>
        <p:nvSpPr>
          <p:cNvPr id="72" name="Rectangle 71"/>
          <p:cNvSpPr/>
          <p:nvPr/>
        </p:nvSpPr>
        <p:spPr>
          <a:xfrm>
            <a:off x="6913563" y="325755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842" name="TextBox 73"/>
          <p:cNvSpPr txBox="1">
            <a:spLocks noChangeArrowheads="1"/>
          </p:cNvSpPr>
          <p:nvPr/>
        </p:nvSpPr>
        <p:spPr bwMode="auto">
          <a:xfrm>
            <a:off x="7089775" y="3086100"/>
            <a:ext cx="319088" cy="369888"/>
          </a:xfrm>
          <a:prstGeom prst="rect">
            <a:avLst/>
          </a:prstGeom>
          <a:noFill/>
          <a:ln w="9525">
            <a:noFill/>
            <a:miter lim="800000"/>
            <a:headEnd/>
            <a:tailEnd/>
          </a:ln>
        </p:spPr>
        <p:txBody>
          <a:bodyPr wrap="none">
            <a:spAutoFit/>
          </a:bodyPr>
          <a:lstStyle/>
          <a:p>
            <a:r>
              <a:rPr lang="en-US"/>
              <a:t>&gt;</a:t>
            </a:r>
          </a:p>
        </p:txBody>
      </p:sp>
      <p:sp>
        <p:nvSpPr>
          <p:cNvPr id="75" name="Rectangle 74"/>
          <p:cNvSpPr/>
          <p:nvPr/>
        </p:nvSpPr>
        <p:spPr>
          <a:xfrm>
            <a:off x="7405688" y="3257550"/>
            <a:ext cx="114300" cy="57150"/>
          </a:xfrm>
          <a:prstGeom prst="rect">
            <a:avLst/>
          </a:prstGeom>
          <a:solidFill>
            <a:schemeClr val="bg1">
              <a:lumMod val="65000"/>
              <a:lumOff val="3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6" name="Rectangle 75"/>
          <p:cNvSpPr/>
          <p:nvPr/>
        </p:nvSpPr>
        <p:spPr>
          <a:xfrm>
            <a:off x="6800850" y="3130550"/>
            <a:ext cx="800100" cy="285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845" name="TextBox 76"/>
          <p:cNvSpPr txBox="1">
            <a:spLocks noChangeArrowheads="1"/>
          </p:cNvSpPr>
          <p:nvPr/>
        </p:nvSpPr>
        <p:spPr bwMode="auto">
          <a:xfrm>
            <a:off x="8280400" y="2514600"/>
            <a:ext cx="646113" cy="369888"/>
          </a:xfrm>
          <a:prstGeom prst="rect">
            <a:avLst/>
          </a:prstGeom>
          <a:noFill/>
          <a:ln w="9525">
            <a:noFill/>
            <a:miter lim="800000"/>
            <a:headEnd/>
            <a:tailEnd/>
          </a:ln>
        </p:spPr>
        <p:txBody>
          <a:bodyPr wrap="none">
            <a:spAutoFit/>
          </a:bodyPr>
          <a:lstStyle/>
          <a:p>
            <a:r>
              <a:rPr lang="en-US"/>
              <a:t>33%</a:t>
            </a:r>
          </a:p>
        </p:txBody>
      </p:sp>
      <p:sp>
        <p:nvSpPr>
          <p:cNvPr id="78" name="Right Brace 77"/>
          <p:cNvSpPr/>
          <p:nvPr/>
        </p:nvSpPr>
        <p:spPr>
          <a:xfrm>
            <a:off x="8001000" y="2000250"/>
            <a:ext cx="285750" cy="14859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9" name="Rectangle 78"/>
          <p:cNvSpPr/>
          <p:nvPr/>
        </p:nvSpPr>
        <p:spPr>
          <a:xfrm>
            <a:off x="6915150" y="217170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848" name="TextBox 80"/>
          <p:cNvSpPr txBox="1">
            <a:spLocks noChangeArrowheads="1"/>
          </p:cNvSpPr>
          <p:nvPr/>
        </p:nvSpPr>
        <p:spPr bwMode="auto">
          <a:xfrm>
            <a:off x="7050088" y="2006600"/>
            <a:ext cx="319087" cy="369888"/>
          </a:xfrm>
          <a:prstGeom prst="rect">
            <a:avLst/>
          </a:prstGeom>
          <a:noFill/>
          <a:ln w="9525">
            <a:noFill/>
            <a:miter lim="800000"/>
            <a:headEnd/>
            <a:tailEnd/>
          </a:ln>
        </p:spPr>
        <p:txBody>
          <a:bodyPr wrap="none">
            <a:spAutoFit/>
          </a:bodyPr>
          <a:lstStyle/>
          <a:p>
            <a:r>
              <a:rPr lang="en-US"/>
              <a:t>=</a:t>
            </a:r>
          </a:p>
        </p:txBody>
      </p:sp>
      <p:sp>
        <p:nvSpPr>
          <p:cNvPr id="82" name="Rectangle 81"/>
          <p:cNvSpPr/>
          <p:nvPr/>
        </p:nvSpPr>
        <p:spPr>
          <a:xfrm>
            <a:off x="7392988" y="217170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3" name="Rectangle 82"/>
          <p:cNvSpPr/>
          <p:nvPr/>
        </p:nvSpPr>
        <p:spPr>
          <a:xfrm>
            <a:off x="6800850" y="2057400"/>
            <a:ext cx="800100" cy="285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3851" name="Picture 1"/>
          <p:cNvPicPr>
            <a:picLocks noChangeAspect="1" noChangeArrowheads="1"/>
          </p:cNvPicPr>
          <p:nvPr/>
        </p:nvPicPr>
        <p:blipFill>
          <a:blip r:embed="rId3"/>
          <a:srcRect l="15475" t="78572" r="36905" b="8929"/>
          <a:stretch>
            <a:fillRect/>
          </a:stretch>
        </p:blipFill>
        <p:spPr bwMode="auto">
          <a:xfrm>
            <a:off x="228600" y="4875213"/>
            <a:ext cx="1200150" cy="839787"/>
          </a:xfrm>
          <a:prstGeom prst="rect">
            <a:avLst/>
          </a:prstGeom>
          <a:noFill/>
          <a:ln w="9525">
            <a:noFill/>
            <a:miter lim="800000"/>
            <a:headEnd/>
            <a:tailEnd/>
          </a:ln>
        </p:spPr>
      </p:pic>
      <p:pic>
        <p:nvPicPr>
          <p:cNvPr id="33852" name="Picture 2"/>
          <p:cNvPicPr>
            <a:picLocks noChangeAspect="1" noChangeArrowheads="1"/>
          </p:cNvPicPr>
          <p:nvPr/>
        </p:nvPicPr>
        <p:blipFill>
          <a:blip r:embed="rId4"/>
          <a:srcRect l="14285" t="78571" r="38095" b="8929"/>
          <a:stretch>
            <a:fillRect/>
          </a:stretch>
        </p:blipFill>
        <p:spPr bwMode="auto">
          <a:xfrm>
            <a:off x="1485900" y="4857750"/>
            <a:ext cx="1223963" cy="857250"/>
          </a:xfrm>
          <a:prstGeom prst="rect">
            <a:avLst/>
          </a:prstGeom>
          <a:noFill/>
          <a:ln w="9525">
            <a:noFill/>
            <a:miter lim="800000"/>
            <a:headEnd/>
            <a:tailEnd/>
          </a:ln>
        </p:spPr>
      </p:pic>
      <p:pic>
        <p:nvPicPr>
          <p:cNvPr id="330754" name="Picture 2"/>
          <p:cNvPicPr>
            <a:picLocks noChangeAspect="1" noChangeArrowheads="1"/>
          </p:cNvPicPr>
          <p:nvPr/>
        </p:nvPicPr>
        <p:blipFill>
          <a:blip r:embed="rId5" cstate="print"/>
          <a:srcRect/>
          <a:stretch>
            <a:fillRect/>
          </a:stretch>
        </p:blipFill>
        <p:spPr bwMode="auto">
          <a:xfrm>
            <a:off x="1543050" y="1143000"/>
            <a:ext cx="1200150" cy="3200400"/>
          </a:xfrm>
          <a:prstGeom prst="rect">
            <a:avLst/>
          </a:prstGeom>
          <a:noFill/>
          <a:ln w="9525">
            <a:noFill/>
            <a:miter lim="800000"/>
            <a:headEnd/>
            <a:tailEnd/>
          </a:ln>
          <a:effectLst/>
        </p:spPr>
      </p:pic>
      <p:pic>
        <p:nvPicPr>
          <p:cNvPr id="63" name="Picture 2"/>
          <p:cNvPicPr>
            <a:picLocks noChangeArrowheads="1"/>
          </p:cNvPicPr>
          <p:nvPr/>
        </p:nvPicPr>
        <p:blipFill>
          <a:blip r:embed="rId6"/>
          <a:srcRect t="75798" r="31915" b="6649"/>
          <a:stretch>
            <a:fillRect/>
          </a:stretch>
        </p:blipFill>
        <p:spPr bwMode="auto">
          <a:xfrm>
            <a:off x="1485900" y="4855464"/>
            <a:ext cx="1225296" cy="859536"/>
          </a:xfrm>
          <a:prstGeom prst="rect">
            <a:avLst/>
          </a:prstGeom>
          <a:noFill/>
          <a:ln w="9525">
            <a:noFill/>
            <a:miter lim="800000"/>
            <a:headEnd/>
            <a:tailEnd/>
          </a:ln>
          <a:effectLst/>
        </p:spPr>
      </p:pic>
      <p:sp>
        <p:nvSpPr>
          <p:cNvPr id="66" name="TextBox 65"/>
          <p:cNvSpPr txBox="1"/>
          <p:nvPr/>
        </p:nvSpPr>
        <p:spPr>
          <a:xfrm>
            <a:off x="2857500" y="5676900"/>
            <a:ext cx="3062057" cy="523220"/>
          </a:xfrm>
          <a:prstGeom prst="rect">
            <a:avLst/>
          </a:prstGeom>
          <a:noFill/>
        </p:spPr>
        <p:txBody>
          <a:bodyPr wrap="none" rtlCol="0">
            <a:spAutoFit/>
          </a:bodyPr>
          <a:lstStyle/>
          <a:p>
            <a:r>
              <a:rPr lang="en-US" sz="2800" dirty="0" smtClean="0">
                <a:solidFill>
                  <a:schemeClr val="accent1">
                    <a:lumMod val="60000"/>
                    <a:lumOff val="40000"/>
                  </a:schemeClr>
                </a:solidFill>
              </a:rPr>
              <a:t>[Reeves et al. ‘87]</a:t>
            </a:r>
            <a:endParaRPr lang="en-US" sz="2800" dirty="0">
              <a:solidFill>
                <a:schemeClr val="accent1">
                  <a:lumMod val="60000"/>
                  <a:lumOff val="40000"/>
                </a:schemeClr>
              </a:solidFill>
            </a:endParaRPr>
          </a:p>
        </p:txBody>
      </p:sp>
      <p:sp>
        <p:nvSpPr>
          <p:cNvPr id="69" name="Title 1"/>
          <p:cNvSpPr>
            <a:spLocks noGrp="1"/>
          </p:cNvSpPr>
          <p:nvPr>
            <p:ph type="title"/>
          </p:nvPr>
        </p:nvSpPr>
        <p:spPr>
          <a:xfrm>
            <a:off x="163513" y="152400"/>
            <a:ext cx="8878887" cy="576263"/>
          </a:xfrm>
        </p:spPr>
        <p:txBody>
          <a:bodyPr/>
          <a:lstStyle/>
          <a:p>
            <a:pPr>
              <a:defRPr/>
            </a:pPr>
            <a:r>
              <a:rPr lang="en-US" dirty="0" smtClean="0"/>
              <a:t>Background: Shadow Map Filtering</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Straight Connector 79"/>
          <p:cNvCxnSpPr/>
          <p:nvPr/>
        </p:nvCxnSpPr>
        <p:spPr>
          <a:xfrm rot="16200000" flipH="1">
            <a:off x="2767013" y="3338512"/>
            <a:ext cx="3587750" cy="365125"/>
          </a:xfrm>
          <a:prstGeom prst="line">
            <a:avLst/>
          </a:prstGeom>
          <a:ln>
            <a:solidFill>
              <a:srgbClr val="FF9A00"/>
            </a:solidFill>
            <a:prstDash val="lg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flipV="1">
            <a:off x="4572000" y="4057650"/>
            <a:ext cx="1428750" cy="0"/>
          </a:xfrm>
          <a:prstGeom prst="line">
            <a:avLst/>
          </a:prstGeom>
          <a:ln w="38100">
            <a:solidFill>
              <a:schemeClr val="bg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386263" y="1730375"/>
            <a:ext cx="1674812"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flipV="1">
            <a:off x="2851150" y="1730375"/>
            <a:ext cx="1535113" cy="1255713"/>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ectangle 13"/>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3314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3429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3543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3657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3771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3886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a:xfrm>
            <a:off x="4000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41148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a:xfrm>
            <a:off x="46863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48006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49149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50292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51435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p:cNvSpPr/>
          <p:nvPr/>
        </p:nvSpPr>
        <p:spPr>
          <a:xfrm>
            <a:off x="52578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53721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54864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56007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a:xfrm>
            <a:off x="5715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p:cNvSpPr/>
          <p:nvPr/>
        </p:nvSpPr>
        <p:spPr>
          <a:xfrm>
            <a:off x="5829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45"/>
          <p:cNvSpPr/>
          <p:nvPr/>
        </p:nvSpPr>
        <p:spPr>
          <a:xfrm>
            <a:off x="5943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7" name="Rectangle 66"/>
          <p:cNvSpPr/>
          <p:nvPr/>
        </p:nvSpPr>
        <p:spPr>
          <a:xfrm>
            <a:off x="3686175" y="5292725"/>
            <a:ext cx="1571625" cy="4603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4229100" y="2971800"/>
            <a:ext cx="114300" cy="57150"/>
          </a:xfrm>
          <a:prstGeom prst="rect">
            <a:avLst/>
          </a:prstGeom>
          <a:solidFill>
            <a:schemeClr val="tx1">
              <a:lumMod val="9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5" name="Oval 94"/>
          <p:cNvSpPr/>
          <p:nvPr/>
        </p:nvSpPr>
        <p:spPr>
          <a:xfrm>
            <a:off x="4361935" y="1708763"/>
            <a:ext cx="57150" cy="57150"/>
          </a:xfrm>
          <a:prstGeom prst="ellipse">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4343400" y="297180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a:xfrm>
            <a:off x="4457700" y="2971800"/>
            <a:ext cx="114300" cy="57150"/>
          </a:xfrm>
          <a:prstGeom prst="rect">
            <a:avLst/>
          </a:prstGeom>
          <a:solidFill>
            <a:schemeClr val="bg1">
              <a:lumMod val="65000"/>
              <a:lumOff val="3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a:xfrm>
            <a:off x="4572000" y="2971800"/>
            <a:ext cx="114300" cy="57150"/>
          </a:xfrm>
          <a:prstGeom prst="rect">
            <a:avLst/>
          </a:prstGeom>
          <a:solidFill>
            <a:schemeClr val="bg1">
              <a:lumMod val="65000"/>
              <a:lumOff val="3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879" name="TextBox 48"/>
          <p:cNvSpPr txBox="1">
            <a:spLocks noChangeArrowheads="1"/>
          </p:cNvSpPr>
          <p:nvPr/>
        </p:nvSpPr>
        <p:spPr bwMode="auto">
          <a:xfrm>
            <a:off x="4514850" y="2514600"/>
            <a:ext cx="349250" cy="369888"/>
          </a:xfrm>
          <a:prstGeom prst="rect">
            <a:avLst/>
          </a:prstGeom>
          <a:noFill/>
          <a:ln w="9525">
            <a:noFill/>
            <a:miter lim="800000"/>
            <a:headEnd/>
            <a:tailEnd/>
          </a:ln>
        </p:spPr>
        <p:txBody>
          <a:bodyPr wrap="none">
            <a:spAutoFit/>
          </a:bodyPr>
          <a:lstStyle/>
          <a:p>
            <a:r>
              <a:rPr lang="en-US"/>
              <a:t>∑</a:t>
            </a:r>
          </a:p>
        </p:txBody>
      </p:sp>
      <p:sp>
        <p:nvSpPr>
          <p:cNvPr id="35880" name="TextBox 54"/>
          <p:cNvSpPr txBox="1">
            <a:spLocks noChangeArrowheads="1"/>
          </p:cNvSpPr>
          <p:nvPr/>
        </p:nvSpPr>
        <p:spPr bwMode="auto">
          <a:xfrm>
            <a:off x="6100693" y="5429250"/>
            <a:ext cx="2929007" cy="400110"/>
          </a:xfrm>
          <a:prstGeom prst="rect">
            <a:avLst/>
          </a:prstGeom>
          <a:solidFill>
            <a:schemeClr val="tx1"/>
          </a:solidFill>
          <a:ln w="9525">
            <a:noFill/>
            <a:miter lim="800000"/>
            <a:headEnd/>
            <a:tailEnd/>
          </a:ln>
        </p:spPr>
        <p:txBody>
          <a:bodyPr wrap="none">
            <a:spAutoFit/>
          </a:bodyPr>
          <a:lstStyle/>
          <a:p>
            <a:pPr algn="ctr"/>
            <a:r>
              <a:rPr lang="en-US" sz="2000" dirty="0" smtClean="0">
                <a:solidFill>
                  <a:schemeClr val="bg1"/>
                </a:solidFill>
              </a:rPr>
              <a:t>compare </a:t>
            </a:r>
            <a:r>
              <a:rPr lang="en-US" sz="2000" dirty="0">
                <a:solidFill>
                  <a:schemeClr val="bg1"/>
                </a:solidFill>
              </a:rPr>
              <a:t>first, then filter!</a:t>
            </a:r>
          </a:p>
        </p:txBody>
      </p:sp>
      <p:sp>
        <p:nvSpPr>
          <p:cNvPr id="56" name="Isosceles Triangle 55"/>
          <p:cNvSpPr/>
          <p:nvPr/>
        </p:nvSpPr>
        <p:spPr>
          <a:xfrm>
            <a:off x="7086600" y="4325938"/>
            <a:ext cx="914400" cy="857250"/>
          </a:xfrm>
          <a:prstGeom prst="triangle">
            <a:avLst/>
          </a:prstGeom>
          <a:solidFill>
            <a:srgbClr val="FFFF00"/>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882" name="TextBox 56"/>
          <p:cNvSpPr txBox="1">
            <a:spLocks noChangeArrowheads="1"/>
          </p:cNvSpPr>
          <p:nvPr/>
        </p:nvSpPr>
        <p:spPr bwMode="auto">
          <a:xfrm>
            <a:off x="7385050" y="4554538"/>
            <a:ext cx="338138" cy="646112"/>
          </a:xfrm>
          <a:prstGeom prst="rect">
            <a:avLst/>
          </a:prstGeom>
          <a:noFill/>
          <a:ln w="9525">
            <a:noFill/>
            <a:miter lim="800000"/>
            <a:headEnd/>
            <a:tailEnd/>
          </a:ln>
        </p:spPr>
        <p:txBody>
          <a:bodyPr wrap="none">
            <a:spAutoFit/>
          </a:bodyPr>
          <a:lstStyle/>
          <a:p>
            <a:r>
              <a:rPr lang="en-US" sz="3600" b="1">
                <a:solidFill>
                  <a:schemeClr val="bg1"/>
                </a:solidFill>
              </a:rPr>
              <a:t>!</a:t>
            </a:r>
          </a:p>
        </p:txBody>
      </p:sp>
      <p:sp>
        <p:nvSpPr>
          <p:cNvPr id="48" name="Rectangle 47"/>
          <p:cNvSpPr/>
          <p:nvPr/>
        </p:nvSpPr>
        <p:spPr>
          <a:xfrm>
            <a:off x="6915150" y="217170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884" name="TextBox 52"/>
          <p:cNvSpPr txBox="1">
            <a:spLocks noChangeArrowheads="1"/>
          </p:cNvSpPr>
          <p:nvPr/>
        </p:nvSpPr>
        <p:spPr bwMode="auto">
          <a:xfrm>
            <a:off x="7050088" y="2006600"/>
            <a:ext cx="319087" cy="369888"/>
          </a:xfrm>
          <a:prstGeom prst="rect">
            <a:avLst/>
          </a:prstGeom>
          <a:noFill/>
          <a:ln w="9525">
            <a:noFill/>
            <a:miter lim="800000"/>
            <a:headEnd/>
            <a:tailEnd/>
          </a:ln>
        </p:spPr>
        <p:txBody>
          <a:bodyPr wrap="none">
            <a:spAutoFit/>
          </a:bodyPr>
          <a:lstStyle/>
          <a:p>
            <a:r>
              <a:rPr lang="en-US"/>
              <a:t>=</a:t>
            </a:r>
          </a:p>
        </p:txBody>
      </p:sp>
      <p:sp>
        <p:nvSpPr>
          <p:cNvPr id="54" name="Rectangle 53"/>
          <p:cNvSpPr/>
          <p:nvPr/>
        </p:nvSpPr>
        <p:spPr>
          <a:xfrm>
            <a:off x="7392988" y="217170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Rectangle 57"/>
          <p:cNvSpPr/>
          <p:nvPr/>
        </p:nvSpPr>
        <p:spPr>
          <a:xfrm>
            <a:off x="6800850" y="2057400"/>
            <a:ext cx="800100" cy="285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Rectangle 58"/>
          <p:cNvSpPr/>
          <p:nvPr/>
        </p:nvSpPr>
        <p:spPr>
          <a:xfrm>
            <a:off x="6913563" y="2716213"/>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888" name="TextBox 59"/>
          <p:cNvSpPr txBox="1">
            <a:spLocks noChangeArrowheads="1"/>
          </p:cNvSpPr>
          <p:nvPr/>
        </p:nvSpPr>
        <p:spPr bwMode="auto">
          <a:xfrm>
            <a:off x="7089775" y="2544763"/>
            <a:ext cx="319088" cy="369887"/>
          </a:xfrm>
          <a:prstGeom prst="rect">
            <a:avLst/>
          </a:prstGeom>
          <a:noFill/>
          <a:ln w="9525">
            <a:noFill/>
            <a:miter lim="800000"/>
            <a:headEnd/>
            <a:tailEnd/>
          </a:ln>
        </p:spPr>
        <p:txBody>
          <a:bodyPr wrap="none">
            <a:spAutoFit/>
          </a:bodyPr>
          <a:lstStyle/>
          <a:p>
            <a:r>
              <a:rPr lang="en-US"/>
              <a:t>&gt;</a:t>
            </a:r>
          </a:p>
        </p:txBody>
      </p:sp>
      <p:sp>
        <p:nvSpPr>
          <p:cNvPr id="61" name="Rectangle 60"/>
          <p:cNvSpPr/>
          <p:nvPr/>
        </p:nvSpPr>
        <p:spPr>
          <a:xfrm>
            <a:off x="7405688" y="2716213"/>
            <a:ext cx="114300" cy="57150"/>
          </a:xfrm>
          <a:prstGeom prst="rect">
            <a:avLst/>
          </a:prstGeom>
          <a:solidFill>
            <a:schemeClr val="bg1">
              <a:lumMod val="65000"/>
              <a:lumOff val="3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2" name="Rectangle 61"/>
          <p:cNvSpPr/>
          <p:nvPr/>
        </p:nvSpPr>
        <p:spPr>
          <a:xfrm>
            <a:off x="6800850" y="2589213"/>
            <a:ext cx="800100" cy="285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891" name="TextBox 62"/>
          <p:cNvSpPr txBox="1">
            <a:spLocks noChangeArrowheads="1"/>
          </p:cNvSpPr>
          <p:nvPr/>
        </p:nvSpPr>
        <p:spPr bwMode="auto">
          <a:xfrm>
            <a:off x="7772400" y="2000250"/>
            <a:ext cx="569913" cy="1477963"/>
          </a:xfrm>
          <a:prstGeom prst="rect">
            <a:avLst/>
          </a:prstGeom>
          <a:noFill/>
          <a:ln w="9525">
            <a:noFill/>
            <a:miter lim="800000"/>
            <a:headEnd/>
            <a:tailEnd/>
          </a:ln>
        </p:spPr>
        <p:txBody>
          <a:bodyPr wrap="none">
            <a:spAutoFit/>
          </a:bodyPr>
          <a:lstStyle/>
          <a:p>
            <a:r>
              <a:rPr lang="en-US"/>
              <a:t>1 </a:t>
            </a:r>
          </a:p>
          <a:p>
            <a:r>
              <a:rPr lang="en-US"/>
              <a:t>  </a:t>
            </a:r>
          </a:p>
          <a:p>
            <a:r>
              <a:rPr lang="en-US"/>
              <a:t>0    </a:t>
            </a:r>
          </a:p>
          <a:p>
            <a:endParaRPr lang="en-US"/>
          </a:p>
          <a:p>
            <a:r>
              <a:rPr lang="en-US"/>
              <a:t>0 </a:t>
            </a:r>
          </a:p>
        </p:txBody>
      </p:sp>
      <p:sp>
        <p:nvSpPr>
          <p:cNvPr id="64" name="Rectangle 63"/>
          <p:cNvSpPr/>
          <p:nvPr/>
        </p:nvSpPr>
        <p:spPr>
          <a:xfrm>
            <a:off x="6913563" y="3257550"/>
            <a:ext cx="114300" cy="57150"/>
          </a:xfrm>
          <a:prstGeom prst="rect">
            <a:avLst/>
          </a:prstGeom>
          <a:solidFill>
            <a:schemeClr val="tx1">
              <a:lumMod val="9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893" name="TextBox 64"/>
          <p:cNvSpPr txBox="1">
            <a:spLocks noChangeArrowheads="1"/>
          </p:cNvSpPr>
          <p:nvPr/>
        </p:nvSpPr>
        <p:spPr bwMode="auto">
          <a:xfrm>
            <a:off x="7089775" y="3086100"/>
            <a:ext cx="319088" cy="369888"/>
          </a:xfrm>
          <a:prstGeom prst="rect">
            <a:avLst/>
          </a:prstGeom>
          <a:noFill/>
          <a:ln w="9525">
            <a:noFill/>
            <a:miter lim="800000"/>
            <a:headEnd/>
            <a:tailEnd/>
          </a:ln>
        </p:spPr>
        <p:txBody>
          <a:bodyPr wrap="none">
            <a:spAutoFit/>
          </a:bodyPr>
          <a:lstStyle/>
          <a:p>
            <a:r>
              <a:rPr lang="en-US"/>
              <a:t>&gt;</a:t>
            </a:r>
          </a:p>
        </p:txBody>
      </p:sp>
      <p:sp>
        <p:nvSpPr>
          <p:cNvPr id="66" name="Rectangle 65"/>
          <p:cNvSpPr/>
          <p:nvPr/>
        </p:nvSpPr>
        <p:spPr>
          <a:xfrm>
            <a:off x="7405688" y="3257550"/>
            <a:ext cx="114300" cy="57150"/>
          </a:xfrm>
          <a:prstGeom prst="rect">
            <a:avLst/>
          </a:prstGeom>
          <a:solidFill>
            <a:schemeClr val="bg1">
              <a:lumMod val="65000"/>
              <a:lumOff val="35000"/>
            </a:schemeClr>
          </a:solidFill>
          <a:ln w="19050">
            <a:solidFill>
              <a:srgbClr val="FF9A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8" name="Rectangle 67"/>
          <p:cNvSpPr/>
          <p:nvPr/>
        </p:nvSpPr>
        <p:spPr>
          <a:xfrm>
            <a:off x="6800850" y="3130550"/>
            <a:ext cx="800100" cy="285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896" name="TextBox 68"/>
          <p:cNvSpPr txBox="1">
            <a:spLocks noChangeArrowheads="1"/>
          </p:cNvSpPr>
          <p:nvPr/>
        </p:nvSpPr>
        <p:spPr bwMode="auto">
          <a:xfrm>
            <a:off x="8280400" y="2514600"/>
            <a:ext cx="646113" cy="369888"/>
          </a:xfrm>
          <a:prstGeom prst="rect">
            <a:avLst/>
          </a:prstGeom>
          <a:noFill/>
          <a:ln w="9525">
            <a:noFill/>
            <a:miter lim="800000"/>
            <a:headEnd/>
            <a:tailEnd/>
          </a:ln>
        </p:spPr>
        <p:txBody>
          <a:bodyPr wrap="none">
            <a:spAutoFit/>
          </a:bodyPr>
          <a:lstStyle/>
          <a:p>
            <a:r>
              <a:rPr lang="en-US"/>
              <a:t>33%</a:t>
            </a:r>
          </a:p>
        </p:txBody>
      </p:sp>
      <p:sp>
        <p:nvSpPr>
          <p:cNvPr id="70" name="Right Brace 69"/>
          <p:cNvSpPr/>
          <p:nvPr/>
        </p:nvSpPr>
        <p:spPr>
          <a:xfrm>
            <a:off x="8001000" y="2000250"/>
            <a:ext cx="285750" cy="14859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1" name="Rectangle 70"/>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2" name="Rectangle 71"/>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3" name="Rectangle 72"/>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4" name="Rectangle 73"/>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902" name="TextBox 74"/>
          <p:cNvSpPr txBox="1">
            <a:spLocks noChangeArrowheads="1"/>
          </p:cNvSpPr>
          <p:nvPr/>
        </p:nvSpPr>
        <p:spPr bwMode="auto">
          <a:xfrm>
            <a:off x="228600" y="4294188"/>
            <a:ext cx="1133475" cy="369887"/>
          </a:xfrm>
          <a:prstGeom prst="rect">
            <a:avLst/>
          </a:prstGeom>
          <a:noFill/>
          <a:ln w="9525">
            <a:noFill/>
            <a:miter lim="800000"/>
            <a:headEnd/>
            <a:tailEnd/>
          </a:ln>
        </p:spPr>
        <p:txBody>
          <a:bodyPr wrap="none">
            <a:spAutoFit/>
          </a:bodyPr>
          <a:lstStyle/>
          <a:p>
            <a:r>
              <a:rPr lang="en-US"/>
              <a:t>unfiltered</a:t>
            </a:r>
          </a:p>
        </p:txBody>
      </p:sp>
      <p:pic>
        <p:nvPicPr>
          <p:cNvPr id="35904" name="Picture 1"/>
          <p:cNvPicPr>
            <a:picLocks noChangeAspect="1" noChangeArrowheads="1"/>
          </p:cNvPicPr>
          <p:nvPr/>
        </p:nvPicPr>
        <p:blipFill>
          <a:blip r:embed="rId3"/>
          <a:srcRect/>
          <a:stretch>
            <a:fillRect/>
          </a:stretch>
        </p:blipFill>
        <p:spPr bwMode="auto">
          <a:xfrm>
            <a:off x="214313" y="1143000"/>
            <a:ext cx="1200150" cy="3200400"/>
          </a:xfrm>
          <a:prstGeom prst="rect">
            <a:avLst/>
          </a:prstGeom>
          <a:noFill/>
          <a:ln w="9525">
            <a:noFill/>
            <a:miter lim="800000"/>
            <a:headEnd/>
            <a:tailEnd/>
          </a:ln>
        </p:spPr>
      </p:pic>
      <p:pic>
        <p:nvPicPr>
          <p:cNvPr id="35906" name="Picture 1"/>
          <p:cNvPicPr>
            <a:picLocks noChangeAspect="1" noChangeArrowheads="1"/>
          </p:cNvPicPr>
          <p:nvPr/>
        </p:nvPicPr>
        <p:blipFill>
          <a:blip r:embed="rId3"/>
          <a:srcRect l="15475" t="78572" r="36905" b="8929"/>
          <a:stretch>
            <a:fillRect/>
          </a:stretch>
        </p:blipFill>
        <p:spPr bwMode="auto">
          <a:xfrm>
            <a:off x="228600" y="4875213"/>
            <a:ext cx="1200150" cy="839787"/>
          </a:xfrm>
          <a:prstGeom prst="rect">
            <a:avLst/>
          </a:prstGeom>
          <a:noFill/>
          <a:ln w="9525">
            <a:noFill/>
            <a:miter lim="800000"/>
            <a:headEnd/>
            <a:tailEnd/>
          </a:ln>
        </p:spPr>
      </p:pic>
      <p:sp>
        <p:nvSpPr>
          <p:cNvPr id="76" name="Rectangle 75"/>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7" name="Rectangle 76"/>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8" name="TextBox 49"/>
          <p:cNvSpPr txBox="1">
            <a:spLocks noChangeArrowheads="1"/>
          </p:cNvSpPr>
          <p:nvPr/>
        </p:nvSpPr>
        <p:spPr bwMode="auto">
          <a:xfrm>
            <a:off x="1693863" y="4316413"/>
            <a:ext cx="877887" cy="369887"/>
          </a:xfrm>
          <a:prstGeom prst="rect">
            <a:avLst/>
          </a:prstGeom>
          <a:noFill/>
          <a:ln w="9525">
            <a:noFill/>
            <a:miter lim="800000"/>
            <a:headEnd/>
            <a:tailEnd/>
          </a:ln>
        </p:spPr>
        <p:txBody>
          <a:bodyPr wrap="none">
            <a:spAutoFit/>
          </a:bodyPr>
          <a:lstStyle/>
          <a:p>
            <a:r>
              <a:rPr lang="en-US"/>
              <a:t>filtered</a:t>
            </a:r>
          </a:p>
        </p:txBody>
      </p:sp>
      <p:pic>
        <p:nvPicPr>
          <p:cNvPr id="79" name="Picture 2"/>
          <p:cNvPicPr>
            <a:picLocks noChangeAspect="1" noChangeArrowheads="1"/>
          </p:cNvPicPr>
          <p:nvPr/>
        </p:nvPicPr>
        <p:blipFill>
          <a:blip r:embed="rId4"/>
          <a:srcRect/>
          <a:stretch>
            <a:fillRect/>
          </a:stretch>
        </p:blipFill>
        <p:spPr bwMode="auto">
          <a:xfrm>
            <a:off x="1543050" y="1143000"/>
            <a:ext cx="1200150" cy="3200400"/>
          </a:xfrm>
          <a:prstGeom prst="rect">
            <a:avLst/>
          </a:prstGeom>
          <a:noFill/>
          <a:ln w="9525">
            <a:noFill/>
            <a:miter lim="800000"/>
            <a:headEnd/>
            <a:tailEnd/>
          </a:ln>
        </p:spPr>
      </p:pic>
      <p:pic>
        <p:nvPicPr>
          <p:cNvPr id="81" name="Picture 2"/>
          <p:cNvPicPr>
            <a:picLocks noChangeAspect="1" noChangeArrowheads="1"/>
          </p:cNvPicPr>
          <p:nvPr/>
        </p:nvPicPr>
        <p:blipFill>
          <a:blip r:embed="rId4"/>
          <a:srcRect l="14285" t="78571" r="38095" b="8929"/>
          <a:stretch>
            <a:fillRect/>
          </a:stretch>
        </p:blipFill>
        <p:spPr bwMode="auto">
          <a:xfrm>
            <a:off x="1485900" y="4857750"/>
            <a:ext cx="1223963" cy="857250"/>
          </a:xfrm>
          <a:prstGeom prst="rect">
            <a:avLst/>
          </a:prstGeom>
          <a:noFill/>
          <a:ln w="9525">
            <a:noFill/>
            <a:miter lim="800000"/>
            <a:headEnd/>
            <a:tailEnd/>
          </a:ln>
        </p:spPr>
      </p:pic>
      <p:pic>
        <p:nvPicPr>
          <p:cNvPr id="82" name="Picture 2"/>
          <p:cNvPicPr>
            <a:picLocks noChangeAspect="1" noChangeArrowheads="1"/>
          </p:cNvPicPr>
          <p:nvPr/>
        </p:nvPicPr>
        <p:blipFill>
          <a:blip r:embed="rId5" cstate="print"/>
          <a:srcRect/>
          <a:stretch>
            <a:fillRect/>
          </a:stretch>
        </p:blipFill>
        <p:spPr bwMode="auto">
          <a:xfrm>
            <a:off x="1543050" y="1143000"/>
            <a:ext cx="1200150" cy="3200400"/>
          </a:xfrm>
          <a:prstGeom prst="rect">
            <a:avLst/>
          </a:prstGeom>
          <a:noFill/>
          <a:ln w="9525">
            <a:noFill/>
            <a:miter lim="800000"/>
            <a:headEnd/>
            <a:tailEnd/>
          </a:ln>
          <a:effectLst/>
        </p:spPr>
      </p:pic>
      <p:pic>
        <p:nvPicPr>
          <p:cNvPr id="83" name="Picture 2"/>
          <p:cNvPicPr>
            <a:picLocks noChangeArrowheads="1"/>
          </p:cNvPicPr>
          <p:nvPr/>
        </p:nvPicPr>
        <p:blipFill>
          <a:blip r:embed="rId6"/>
          <a:srcRect t="75798" r="31915" b="6649"/>
          <a:stretch>
            <a:fillRect/>
          </a:stretch>
        </p:blipFill>
        <p:spPr bwMode="auto">
          <a:xfrm>
            <a:off x="1485900" y="4855464"/>
            <a:ext cx="1225296" cy="859536"/>
          </a:xfrm>
          <a:prstGeom prst="rect">
            <a:avLst/>
          </a:prstGeom>
          <a:noFill/>
          <a:ln w="9525">
            <a:noFill/>
            <a:miter lim="800000"/>
            <a:headEnd/>
            <a:tailEnd/>
          </a:ln>
          <a:effectLst/>
        </p:spPr>
      </p:pic>
      <p:sp>
        <p:nvSpPr>
          <p:cNvPr id="75" name="TextBox 74"/>
          <p:cNvSpPr txBox="1"/>
          <p:nvPr/>
        </p:nvSpPr>
        <p:spPr>
          <a:xfrm>
            <a:off x="2857500" y="5676900"/>
            <a:ext cx="3062057" cy="523220"/>
          </a:xfrm>
          <a:prstGeom prst="rect">
            <a:avLst/>
          </a:prstGeom>
          <a:noFill/>
        </p:spPr>
        <p:txBody>
          <a:bodyPr wrap="none" rtlCol="0">
            <a:spAutoFit/>
          </a:bodyPr>
          <a:lstStyle/>
          <a:p>
            <a:r>
              <a:rPr lang="en-US" sz="2800" dirty="0" smtClean="0">
                <a:solidFill>
                  <a:schemeClr val="accent1">
                    <a:lumMod val="60000"/>
                    <a:lumOff val="40000"/>
                  </a:schemeClr>
                </a:solidFill>
              </a:rPr>
              <a:t>[Reeves et al. ‘87]</a:t>
            </a:r>
            <a:endParaRPr lang="en-US" sz="2800" dirty="0">
              <a:solidFill>
                <a:schemeClr val="accent1">
                  <a:lumMod val="60000"/>
                  <a:lumOff val="40000"/>
                </a:schemeClr>
              </a:solidFill>
            </a:endParaRPr>
          </a:p>
        </p:txBody>
      </p:sp>
      <p:sp>
        <p:nvSpPr>
          <p:cNvPr id="85" name="Title 1"/>
          <p:cNvSpPr>
            <a:spLocks noGrp="1"/>
          </p:cNvSpPr>
          <p:nvPr>
            <p:ph type="title"/>
          </p:nvPr>
        </p:nvSpPr>
        <p:spPr>
          <a:xfrm>
            <a:off x="163513" y="152400"/>
            <a:ext cx="8878887" cy="576263"/>
          </a:xfrm>
        </p:spPr>
        <p:txBody>
          <a:bodyPr/>
          <a:lstStyle/>
          <a:p>
            <a:pPr>
              <a:defRPr/>
            </a:pPr>
            <a:r>
              <a:rPr lang="en-US" dirty="0" smtClean="0"/>
              <a:t>Background: Shadow Map Filtering</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3686175" y="5292725"/>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pPr>
              <a:defRPr/>
            </a:pPr>
            <a:r>
              <a:rPr lang="en-US" dirty="0" smtClean="0"/>
              <a:t>Overview</a:t>
            </a:r>
            <a:endParaRPr lang="en-US" dirty="0"/>
          </a:p>
        </p:txBody>
      </p:sp>
      <p:cxnSp>
        <p:nvCxnSpPr>
          <p:cNvPr id="6" name="Straight Connector 5"/>
          <p:cNvCxnSpPr/>
          <p:nvPr/>
        </p:nvCxnSpPr>
        <p:spPr>
          <a:xfrm rot="16200000" flipH="1">
            <a:off x="2231231" y="3047207"/>
            <a:ext cx="3559175" cy="92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554536" y="1709101"/>
            <a:ext cx="1674891" cy="2909"/>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pic>
        <p:nvPicPr>
          <p:cNvPr id="349189" name="Picture 2"/>
          <p:cNvPicPr>
            <a:picLocks noChangeAspect="1" noChangeArrowheads="1"/>
          </p:cNvPicPr>
          <p:nvPr/>
        </p:nvPicPr>
        <p:blipFill>
          <a:blip r:embed="rId3"/>
          <a:srcRect/>
          <a:stretch>
            <a:fillRect/>
          </a:stretch>
        </p:blipFill>
        <p:spPr bwMode="auto">
          <a:xfrm>
            <a:off x="4286250" y="3371850"/>
            <a:ext cx="1143000" cy="747713"/>
          </a:xfrm>
          <a:prstGeom prst="rect">
            <a:avLst/>
          </a:prstGeom>
          <a:noFill/>
          <a:ln w="9525">
            <a:noFill/>
            <a:miter lim="800000"/>
            <a:headEnd/>
            <a:tailEnd/>
          </a:ln>
        </p:spPr>
      </p:pic>
      <p:cxnSp>
        <p:nvCxnSpPr>
          <p:cNvPr id="7" name="Straight Connector 6"/>
          <p:cNvCxnSpPr/>
          <p:nvPr/>
        </p:nvCxnSpPr>
        <p:spPr>
          <a:xfrm rot="5400000" flipH="1" flipV="1">
            <a:off x="3068637" y="3135313"/>
            <a:ext cx="3559175" cy="749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ectangle 17"/>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Rectangle 18"/>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Rectangle 19"/>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a:xfrm>
            <a:off x="3314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a:off x="3429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3543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3657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3771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3886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4000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41148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a:xfrm>
            <a:off x="46863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48006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49149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5029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a:xfrm>
            <a:off x="5143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a:xfrm>
            <a:off x="5257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a:xfrm>
            <a:off x="5372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5486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5600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5715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5829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p:cNvSpPr/>
          <p:nvPr/>
        </p:nvSpPr>
        <p:spPr>
          <a:xfrm>
            <a:off x="5943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4572000" y="2971800"/>
            <a:ext cx="114300" cy="5715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43434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4457700" y="2971800"/>
            <a:ext cx="114300" cy="57150"/>
          </a:xfrm>
          <a:prstGeom prst="rect">
            <a:avLst/>
          </a:prstGeom>
          <a:solidFill>
            <a:schemeClr val="accent3">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a:xfrm>
            <a:off x="42291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1" name="Straight Connector 50"/>
          <p:cNvCxnSpPr/>
          <p:nvPr/>
        </p:nvCxnSpPr>
        <p:spPr>
          <a:xfrm>
            <a:off x="4386263" y="1730375"/>
            <a:ext cx="3100387"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0800000" flipV="1">
            <a:off x="1543050" y="1730375"/>
            <a:ext cx="2843213"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3686175" y="5292725"/>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pPr>
              <a:defRPr/>
            </a:pPr>
            <a:r>
              <a:rPr lang="en-US" dirty="0" smtClean="0"/>
              <a:t>Overview</a:t>
            </a:r>
            <a:endParaRPr lang="en-US" dirty="0"/>
          </a:p>
        </p:txBody>
      </p:sp>
      <p:cxnSp>
        <p:nvCxnSpPr>
          <p:cNvPr id="6" name="Straight Connector 5"/>
          <p:cNvCxnSpPr/>
          <p:nvPr/>
        </p:nvCxnSpPr>
        <p:spPr>
          <a:xfrm rot="16200000" flipH="1">
            <a:off x="2231231" y="3047207"/>
            <a:ext cx="3559175" cy="92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554536" y="1709101"/>
            <a:ext cx="1674891" cy="2909"/>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pic>
        <p:nvPicPr>
          <p:cNvPr id="351237" name="Picture 2"/>
          <p:cNvPicPr>
            <a:picLocks noChangeAspect="1" noChangeArrowheads="1"/>
          </p:cNvPicPr>
          <p:nvPr/>
        </p:nvPicPr>
        <p:blipFill>
          <a:blip r:embed="rId3"/>
          <a:srcRect/>
          <a:stretch>
            <a:fillRect/>
          </a:stretch>
        </p:blipFill>
        <p:spPr bwMode="auto">
          <a:xfrm>
            <a:off x="4286250" y="3371850"/>
            <a:ext cx="1143000" cy="747713"/>
          </a:xfrm>
          <a:prstGeom prst="rect">
            <a:avLst/>
          </a:prstGeom>
          <a:noFill/>
          <a:ln w="9525">
            <a:noFill/>
            <a:miter lim="800000"/>
            <a:headEnd/>
            <a:tailEnd/>
          </a:ln>
        </p:spPr>
      </p:pic>
      <p:cxnSp>
        <p:nvCxnSpPr>
          <p:cNvPr id="7" name="Straight Connector 6"/>
          <p:cNvCxnSpPr/>
          <p:nvPr/>
        </p:nvCxnSpPr>
        <p:spPr>
          <a:xfrm rot="5400000" flipH="1" flipV="1">
            <a:off x="3068637" y="3135313"/>
            <a:ext cx="3559175" cy="749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ectangle 17"/>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Rectangle 18"/>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Rectangle 19"/>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a:xfrm>
            <a:off x="3314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a:off x="3429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3543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3657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3771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3886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4000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41148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5029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a:xfrm>
            <a:off x="5143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a:xfrm>
            <a:off x="5257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a:xfrm>
            <a:off x="5372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5486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5600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5715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5829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p:cNvSpPr/>
          <p:nvPr/>
        </p:nvSpPr>
        <p:spPr>
          <a:xfrm>
            <a:off x="5943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a:xfrm>
            <a:off x="42291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1" name="Straight Connector 50"/>
          <p:cNvCxnSpPr/>
          <p:nvPr/>
        </p:nvCxnSpPr>
        <p:spPr>
          <a:xfrm>
            <a:off x="4386263" y="1730375"/>
            <a:ext cx="3100387"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0800000" flipV="1">
            <a:off x="1543050" y="1730375"/>
            <a:ext cx="2843213"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46863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4800600" y="2971800"/>
            <a:ext cx="114300" cy="57150"/>
          </a:xfrm>
          <a:prstGeom prst="rect">
            <a:avLst/>
          </a:prstGeom>
          <a:solidFill>
            <a:schemeClr val="bg1">
              <a:lumMod val="65000"/>
              <a:lumOff val="3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4914900" y="2971800"/>
            <a:ext cx="114300" cy="57150"/>
          </a:xfrm>
          <a:prstGeom prst="rect">
            <a:avLst/>
          </a:prstGeom>
          <a:solidFill>
            <a:schemeClr val="bg1">
              <a:lumMod val="65000"/>
              <a:lumOff val="3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4572000" y="2971800"/>
            <a:ext cx="114300" cy="57150"/>
          </a:xfrm>
          <a:prstGeom prst="rect">
            <a:avLst/>
          </a:prstGeom>
          <a:solidFill>
            <a:schemeClr val="bg1">
              <a:lumMod val="65000"/>
              <a:lumOff val="3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43434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4457700" y="2971800"/>
            <a:ext cx="114300" cy="57150"/>
          </a:xfrm>
          <a:prstGeom prst="rect">
            <a:avLst/>
          </a:prstGeom>
          <a:solidFill>
            <a:schemeClr val="accent3">
              <a:lumMod val="50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Oval 55"/>
          <p:cNvSpPr/>
          <p:nvPr/>
        </p:nvSpPr>
        <p:spPr>
          <a:xfrm>
            <a:off x="4152900" y="2895600"/>
            <a:ext cx="685800" cy="228600"/>
          </a:xfrm>
          <a:prstGeom prst="ellipse">
            <a:avLst/>
          </a:prstGeom>
          <a:solidFill>
            <a:srgbClr val="2970FF">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4267200" y="2667000"/>
            <a:ext cx="441146" cy="646331"/>
          </a:xfrm>
          <a:prstGeom prst="rect">
            <a:avLst/>
          </a:prstGeom>
          <a:noFill/>
        </p:spPr>
        <p:txBody>
          <a:bodyPr wrap="none" rtlCol="0">
            <a:spAutoFit/>
          </a:bodyPr>
          <a:lstStyle/>
          <a:p>
            <a:r>
              <a:rPr lang="en-US" sz="3600" dirty="0" smtClean="0"/>
              <a:t>?</a:t>
            </a:r>
            <a:endParaRPr lang="en-US" sz="3600" dirty="0"/>
          </a:p>
        </p:txBody>
      </p:sp>
      <p:sp>
        <p:nvSpPr>
          <p:cNvPr id="58" name="TextBox 57"/>
          <p:cNvSpPr txBox="1"/>
          <p:nvPr/>
        </p:nvSpPr>
        <p:spPr>
          <a:xfrm>
            <a:off x="3820702" y="5511225"/>
            <a:ext cx="1322798" cy="584775"/>
          </a:xfrm>
          <a:prstGeom prst="rect">
            <a:avLst/>
          </a:prstGeom>
          <a:noFill/>
        </p:spPr>
        <p:txBody>
          <a:bodyPr wrap="none" rtlCol="0">
            <a:spAutoFit/>
          </a:bodyPr>
          <a:lstStyle/>
          <a:p>
            <a:pPr algn="ctr"/>
            <a:r>
              <a:rPr lang="en-US" sz="3200" dirty="0" smtClean="0"/>
              <a:t>Filter?</a:t>
            </a:r>
            <a:endParaRPr lang="en-US"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3"/>
          <a:srcRect/>
          <a:stretch>
            <a:fillRect/>
          </a:stretch>
        </p:blipFill>
        <p:spPr bwMode="auto">
          <a:xfrm>
            <a:off x="2114550" y="876300"/>
            <a:ext cx="4857750" cy="4857750"/>
          </a:xfrm>
          <a:prstGeom prst="rect">
            <a:avLst/>
          </a:prstGeom>
          <a:noFill/>
          <a:ln w="9525">
            <a:noFill/>
            <a:miter lim="800000"/>
            <a:headEnd/>
            <a:tailEnd/>
          </a:ln>
        </p:spPr>
      </p:pic>
      <p:sp>
        <p:nvSpPr>
          <p:cNvPr id="9219" name="TextBox 6"/>
          <p:cNvSpPr txBox="1">
            <a:spLocks noChangeArrowheads="1"/>
          </p:cNvSpPr>
          <p:nvPr/>
        </p:nvSpPr>
        <p:spPr bwMode="auto">
          <a:xfrm>
            <a:off x="1981200" y="5772150"/>
            <a:ext cx="5182829" cy="523220"/>
          </a:xfrm>
          <a:prstGeom prst="rect">
            <a:avLst/>
          </a:prstGeom>
          <a:noFill/>
          <a:ln w="9525">
            <a:noFill/>
            <a:miter lim="800000"/>
            <a:headEnd/>
            <a:tailEnd/>
          </a:ln>
        </p:spPr>
        <p:txBody>
          <a:bodyPr wrap="none">
            <a:spAutoFit/>
          </a:bodyPr>
          <a:lstStyle/>
          <a:p>
            <a:r>
              <a:rPr lang="en-US" sz="2800" dirty="0" smtClean="0"/>
              <a:t>Shadow Mapping </a:t>
            </a:r>
            <a:r>
              <a:rPr lang="en-US" sz="2800" dirty="0" smtClean="0">
                <a:solidFill>
                  <a:schemeClr val="accent1">
                    <a:lumMod val="60000"/>
                    <a:lumOff val="40000"/>
                  </a:schemeClr>
                </a:solidFill>
              </a:rPr>
              <a:t>[Williams ‘78]</a:t>
            </a:r>
            <a:endParaRPr lang="en-US" sz="2800" dirty="0">
              <a:solidFill>
                <a:schemeClr val="accent1">
                  <a:lumMod val="60000"/>
                  <a:lumOff val="40000"/>
                </a:schemeClr>
              </a:solidFill>
            </a:endParaRPr>
          </a:p>
        </p:txBody>
      </p:sp>
      <p:pic>
        <p:nvPicPr>
          <p:cNvPr id="6" name="Picture 3"/>
          <p:cNvPicPr>
            <a:picLocks noChangeAspect="1" noChangeArrowheads="1"/>
          </p:cNvPicPr>
          <p:nvPr/>
        </p:nvPicPr>
        <p:blipFill>
          <a:blip r:embed="rId4"/>
          <a:srcRect/>
          <a:stretch>
            <a:fillRect/>
          </a:stretch>
        </p:blipFill>
        <p:spPr bwMode="auto">
          <a:xfrm>
            <a:off x="6629400" y="266700"/>
            <a:ext cx="1244151"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3686175" y="5292725"/>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pPr>
              <a:defRPr/>
            </a:pPr>
            <a:r>
              <a:rPr lang="en-US" dirty="0" smtClean="0"/>
              <a:t>Overview</a:t>
            </a:r>
            <a:endParaRPr lang="en-US" dirty="0"/>
          </a:p>
        </p:txBody>
      </p:sp>
      <p:cxnSp>
        <p:nvCxnSpPr>
          <p:cNvPr id="6" name="Straight Connector 5"/>
          <p:cNvCxnSpPr/>
          <p:nvPr/>
        </p:nvCxnSpPr>
        <p:spPr>
          <a:xfrm rot="16200000" flipH="1">
            <a:off x="2231231" y="3047207"/>
            <a:ext cx="3559175" cy="92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554536" y="1709101"/>
            <a:ext cx="1674891" cy="2909"/>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pic>
        <p:nvPicPr>
          <p:cNvPr id="353286" name="Picture 2"/>
          <p:cNvPicPr>
            <a:picLocks noChangeAspect="1" noChangeArrowheads="1"/>
          </p:cNvPicPr>
          <p:nvPr/>
        </p:nvPicPr>
        <p:blipFill>
          <a:blip r:embed="rId3"/>
          <a:srcRect/>
          <a:stretch>
            <a:fillRect/>
          </a:stretch>
        </p:blipFill>
        <p:spPr bwMode="auto">
          <a:xfrm>
            <a:off x="4286250" y="3371850"/>
            <a:ext cx="1143000" cy="747713"/>
          </a:xfrm>
          <a:prstGeom prst="rect">
            <a:avLst/>
          </a:prstGeom>
          <a:noFill/>
          <a:ln w="9525">
            <a:noFill/>
            <a:miter lim="800000"/>
            <a:headEnd/>
            <a:tailEnd/>
          </a:ln>
        </p:spPr>
      </p:pic>
      <p:cxnSp>
        <p:nvCxnSpPr>
          <p:cNvPr id="7" name="Straight Connector 6"/>
          <p:cNvCxnSpPr/>
          <p:nvPr/>
        </p:nvCxnSpPr>
        <p:spPr>
          <a:xfrm rot="5400000" flipH="1" flipV="1">
            <a:off x="3068637" y="3135313"/>
            <a:ext cx="3559175" cy="749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386263" y="1730375"/>
            <a:ext cx="3100387"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0800000" flipV="1">
            <a:off x="1543050" y="1730375"/>
            <a:ext cx="2843213"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bwMode="auto">
          <a:xfrm>
            <a:off x="2000250" y="3681414"/>
            <a:ext cx="5029200" cy="6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1" name="Rectangle 80"/>
          <p:cNvSpPr/>
          <p:nvPr/>
        </p:nvSpPr>
        <p:spPr bwMode="auto">
          <a:xfrm>
            <a:off x="2011364"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2" name="Rectangle 81"/>
          <p:cNvSpPr/>
          <p:nvPr/>
        </p:nvSpPr>
        <p:spPr bwMode="auto">
          <a:xfrm>
            <a:off x="218916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3" name="Rectangle 82"/>
          <p:cNvSpPr/>
          <p:nvPr/>
        </p:nvSpPr>
        <p:spPr bwMode="auto">
          <a:xfrm>
            <a:off x="236855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4" name="Rectangle 83"/>
          <p:cNvSpPr/>
          <p:nvPr/>
        </p:nvSpPr>
        <p:spPr bwMode="auto">
          <a:xfrm>
            <a:off x="254793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5" name="Rectangle 84"/>
          <p:cNvSpPr/>
          <p:nvPr/>
        </p:nvSpPr>
        <p:spPr bwMode="auto">
          <a:xfrm>
            <a:off x="2727325"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6" name="Rectangle 85"/>
          <p:cNvSpPr/>
          <p:nvPr/>
        </p:nvSpPr>
        <p:spPr bwMode="auto">
          <a:xfrm>
            <a:off x="2906713"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7" name="Rectangle 86"/>
          <p:cNvSpPr/>
          <p:nvPr/>
        </p:nvSpPr>
        <p:spPr bwMode="auto">
          <a:xfrm>
            <a:off x="308451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8" name="Rectangle 87"/>
          <p:cNvSpPr/>
          <p:nvPr/>
        </p:nvSpPr>
        <p:spPr bwMode="auto">
          <a:xfrm>
            <a:off x="326390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9" name="Rectangle 88"/>
          <p:cNvSpPr/>
          <p:nvPr/>
        </p:nvSpPr>
        <p:spPr bwMode="auto">
          <a:xfrm>
            <a:off x="344328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1" name="Rectangle 90"/>
          <p:cNvSpPr/>
          <p:nvPr/>
        </p:nvSpPr>
        <p:spPr bwMode="auto">
          <a:xfrm>
            <a:off x="3622674"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2" name="Rectangle 91"/>
          <p:cNvSpPr/>
          <p:nvPr/>
        </p:nvSpPr>
        <p:spPr bwMode="auto">
          <a:xfrm>
            <a:off x="3800476"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3" name="Rectangle 92"/>
          <p:cNvSpPr/>
          <p:nvPr/>
        </p:nvSpPr>
        <p:spPr bwMode="auto">
          <a:xfrm>
            <a:off x="3979862" y="3657600"/>
            <a:ext cx="179387" cy="11430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4" name="Rectangle 93"/>
          <p:cNvSpPr/>
          <p:nvPr/>
        </p:nvSpPr>
        <p:spPr bwMode="auto">
          <a:xfrm>
            <a:off x="4875213" y="3657600"/>
            <a:ext cx="179387" cy="11430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5" name="Rectangle 94"/>
          <p:cNvSpPr/>
          <p:nvPr/>
        </p:nvSpPr>
        <p:spPr bwMode="auto">
          <a:xfrm>
            <a:off x="5054600" y="3657600"/>
            <a:ext cx="179388"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6" name="Rectangle 95"/>
          <p:cNvSpPr/>
          <p:nvPr/>
        </p:nvSpPr>
        <p:spPr bwMode="auto">
          <a:xfrm>
            <a:off x="5233988" y="3657600"/>
            <a:ext cx="179387"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7" name="Rectangle 96"/>
          <p:cNvSpPr/>
          <p:nvPr/>
        </p:nvSpPr>
        <p:spPr bwMode="auto">
          <a:xfrm>
            <a:off x="5413375"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8" name="Rectangle 97"/>
          <p:cNvSpPr/>
          <p:nvPr/>
        </p:nvSpPr>
        <p:spPr bwMode="auto">
          <a:xfrm>
            <a:off x="5591175"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9" name="Rectangle 98"/>
          <p:cNvSpPr/>
          <p:nvPr/>
        </p:nvSpPr>
        <p:spPr bwMode="auto">
          <a:xfrm>
            <a:off x="577056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0" name="Rectangle 99"/>
          <p:cNvSpPr/>
          <p:nvPr/>
        </p:nvSpPr>
        <p:spPr bwMode="auto">
          <a:xfrm>
            <a:off x="594995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1" name="Rectangle 100"/>
          <p:cNvSpPr/>
          <p:nvPr/>
        </p:nvSpPr>
        <p:spPr bwMode="auto">
          <a:xfrm>
            <a:off x="612933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2" name="Rectangle 101"/>
          <p:cNvSpPr/>
          <p:nvPr/>
        </p:nvSpPr>
        <p:spPr bwMode="auto">
          <a:xfrm>
            <a:off x="6308725"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3" name="Rectangle 102"/>
          <p:cNvSpPr/>
          <p:nvPr/>
        </p:nvSpPr>
        <p:spPr bwMode="auto">
          <a:xfrm>
            <a:off x="6486524"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4" name="Rectangle 103"/>
          <p:cNvSpPr/>
          <p:nvPr/>
        </p:nvSpPr>
        <p:spPr bwMode="auto">
          <a:xfrm>
            <a:off x="666591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5" name="Rectangle 104"/>
          <p:cNvSpPr/>
          <p:nvPr/>
        </p:nvSpPr>
        <p:spPr bwMode="auto">
          <a:xfrm>
            <a:off x="6845301"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6" name="Rectangle 105"/>
          <p:cNvSpPr/>
          <p:nvPr/>
        </p:nvSpPr>
        <p:spPr bwMode="auto">
          <a:xfrm>
            <a:off x="4695825" y="3657600"/>
            <a:ext cx="179388"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7" name="Rectangle 106"/>
          <p:cNvSpPr/>
          <p:nvPr/>
        </p:nvSpPr>
        <p:spPr bwMode="auto">
          <a:xfrm>
            <a:off x="4338637" y="3657600"/>
            <a:ext cx="179387" cy="11430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8" name="Rectangle 107"/>
          <p:cNvSpPr/>
          <p:nvPr/>
        </p:nvSpPr>
        <p:spPr bwMode="auto">
          <a:xfrm>
            <a:off x="4518026" y="3657600"/>
            <a:ext cx="177800" cy="114300"/>
          </a:xfrm>
          <a:prstGeom prst="rect">
            <a:avLst/>
          </a:prstGeom>
          <a:solidFill>
            <a:schemeClr val="accent3">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Rectangle 108"/>
          <p:cNvSpPr/>
          <p:nvPr/>
        </p:nvSpPr>
        <p:spPr bwMode="auto">
          <a:xfrm>
            <a:off x="4159251" y="3657600"/>
            <a:ext cx="179388" cy="11430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45" name="Curved Connector 44"/>
          <p:cNvCxnSpPr/>
          <p:nvPr/>
        </p:nvCxnSpPr>
        <p:spPr>
          <a:xfrm>
            <a:off x="6286500" y="2971800"/>
            <a:ext cx="1181100" cy="723900"/>
          </a:xfrm>
          <a:prstGeom prst="curvedConnector3">
            <a:avLst>
              <a:gd name="adj1" fmla="val 153996"/>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829300" y="2064603"/>
            <a:ext cx="3060453" cy="830997"/>
          </a:xfrm>
          <a:prstGeom prst="rect">
            <a:avLst/>
          </a:prstGeom>
          <a:noFill/>
        </p:spPr>
        <p:txBody>
          <a:bodyPr wrap="none" rtlCol="0">
            <a:spAutoFit/>
          </a:bodyPr>
          <a:lstStyle/>
          <a:p>
            <a:pPr algn="ctr"/>
            <a:r>
              <a:rPr lang="en-US" sz="2400" dirty="0" smtClean="0"/>
              <a:t>“move” shadow map </a:t>
            </a:r>
          </a:p>
          <a:p>
            <a:pPr algn="ctr"/>
            <a:r>
              <a:rPr lang="en-US" sz="2400" dirty="0" smtClean="0"/>
              <a:t>to blocker depth</a:t>
            </a:r>
            <a:endParaRPr lang="en-US" sz="2400" dirty="0"/>
          </a:p>
        </p:txBody>
      </p:sp>
      <p:cxnSp>
        <p:nvCxnSpPr>
          <p:cNvPr id="47" name="Straight Connector 46"/>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28575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 name="Rectangle 48"/>
          <p:cNvSpPr/>
          <p:nvPr/>
        </p:nvSpPr>
        <p:spPr>
          <a:xfrm>
            <a:off x="29718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0" name="Rectangle 49"/>
          <p:cNvSpPr/>
          <p:nvPr/>
        </p:nvSpPr>
        <p:spPr>
          <a:xfrm>
            <a:off x="30861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Rectangle 52"/>
          <p:cNvSpPr/>
          <p:nvPr/>
        </p:nvSpPr>
        <p:spPr>
          <a:xfrm>
            <a:off x="32004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4" name="Rectangle 53"/>
          <p:cNvSpPr/>
          <p:nvPr/>
        </p:nvSpPr>
        <p:spPr>
          <a:xfrm>
            <a:off x="33147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Rectangle 54"/>
          <p:cNvSpPr/>
          <p:nvPr/>
        </p:nvSpPr>
        <p:spPr>
          <a:xfrm>
            <a:off x="34290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Rectangle 55"/>
          <p:cNvSpPr/>
          <p:nvPr/>
        </p:nvSpPr>
        <p:spPr>
          <a:xfrm>
            <a:off x="35433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Rectangle 56"/>
          <p:cNvSpPr/>
          <p:nvPr/>
        </p:nvSpPr>
        <p:spPr>
          <a:xfrm>
            <a:off x="36576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Rectangle 57"/>
          <p:cNvSpPr/>
          <p:nvPr/>
        </p:nvSpPr>
        <p:spPr>
          <a:xfrm>
            <a:off x="37719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Rectangle 58"/>
          <p:cNvSpPr/>
          <p:nvPr/>
        </p:nvSpPr>
        <p:spPr>
          <a:xfrm>
            <a:off x="38862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0" name="Rectangle 59"/>
          <p:cNvSpPr/>
          <p:nvPr/>
        </p:nvSpPr>
        <p:spPr>
          <a:xfrm>
            <a:off x="40005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 name="Rectangle 60"/>
          <p:cNvSpPr/>
          <p:nvPr/>
        </p:nvSpPr>
        <p:spPr>
          <a:xfrm>
            <a:off x="41148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2" name="Rectangle 61"/>
          <p:cNvSpPr/>
          <p:nvPr/>
        </p:nvSpPr>
        <p:spPr>
          <a:xfrm>
            <a:off x="50292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3" name="Rectangle 62"/>
          <p:cNvSpPr/>
          <p:nvPr/>
        </p:nvSpPr>
        <p:spPr>
          <a:xfrm>
            <a:off x="51435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4" name="Rectangle 63"/>
          <p:cNvSpPr/>
          <p:nvPr/>
        </p:nvSpPr>
        <p:spPr>
          <a:xfrm>
            <a:off x="52578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5" name="Rectangle 64"/>
          <p:cNvSpPr/>
          <p:nvPr/>
        </p:nvSpPr>
        <p:spPr>
          <a:xfrm>
            <a:off x="53721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6" name="Rectangle 65"/>
          <p:cNvSpPr/>
          <p:nvPr/>
        </p:nvSpPr>
        <p:spPr>
          <a:xfrm>
            <a:off x="54864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7" name="Rectangle 66"/>
          <p:cNvSpPr/>
          <p:nvPr/>
        </p:nvSpPr>
        <p:spPr>
          <a:xfrm>
            <a:off x="56007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8" name="Rectangle 67"/>
          <p:cNvSpPr/>
          <p:nvPr/>
        </p:nvSpPr>
        <p:spPr>
          <a:xfrm>
            <a:off x="57150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9" name="Rectangle 68"/>
          <p:cNvSpPr/>
          <p:nvPr/>
        </p:nvSpPr>
        <p:spPr>
          <a:xfrm>
            <a:off x="58293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0" name="Rectangle 69"/>
          <p:cNvSpPr/>
          <p:nvPr/>
        </p:nvSpPr>
        <p:spPr>
          <a:xfrm>
            <a:off x="59436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1" name="Rectangle 70"/>
          <p:cNvSpPr/>
          <p:nvPr/>
        </p:nvSpPr>
        <p:spPr>
          <a:xfrm>
            <a:off x="4229100" y="2971800"/>
            <a:ext cx="114300" cy="5715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2" name="Rectangle 71"/>
          <p:cNvSpPr/>
          <p:nvPr/>
        </p:nvSpPr>
        <p:spPr>
          <a:xfrm>
            <a:off x="46863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3" name="Rectangle 72"/>
          <p:cNvSpPr/>
          <p:nvPr/>
        </p:nvSpPr>
        <p:spPr>
          <a:xfrm>
            <a:off x="48006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4" name="Rectangle 73"/>
          <p:cNvSpPr/>
          <p:nvPr/>
        </p:nvSpPr>
        <p:spPr>
          <a:xfrm>
            <a:off x="49149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5" name="Rectangle 74"/>
          <p:cNvSpPr/>
          <p:nvPr/>
        </p:nvSpPr>
        <p:spPr>
          <a:xfrm>
            <a:off x="45720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6" name="Rectangle 75"/>
          <p:cNvSpPr/>
          <p:nvPr/>
        </p:nvSpPr>
        <p:spPr>
          <a:xfrm>
            <a:off x="43434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7" name="Rectangle 76"/>
          <p:cNvSpPr/>
          <p:nvPr/>
        </p:nvSpPr>
        <p:spPr>
          <a:xfrm>
            <a:off x="44577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1" name="TextBox 110"/>
          <p:cNvSpPr txBox="1"/>
          <p:nvPr/>
        </p:nvSpPr>
        <p:spPr>
          <a:xfrm>
            <a:off x="2362200" y="5562600"/>
            <a:ext cx="4309193" cy="461665"/>
          </a:xfrm>
          <a:prstGeom prst="rect">
            <a:avLst/>
          </a:prstGeom>
          <a:noFill/>
        </p:spPr>
        <p:txBody>
          <a:bodyPr wrap="none" rtlCol="0">
            <a:spAutoFit/>
          </a:bodyPr>
          <a:lstStyle/>
          <a:p>
            <a:r>
              <a:rPr lang="en-US" sz="2400" dirty="0" smtClean="0">
                <a:solidFill>
                  <a:schemeClr val="accent1">
                    <a:lumMod val="60000"/>
                    <a:lumOff val="40000"/>
                  </a:schemeClr>
                </a:solidFill>
              </a:rPr>
              <a:t>[</a:t>
            </a:r>
            <a:r>
              <a:rPr lang="en-US" sz="2400" dirty="0" err="1" smtClean="0">
                <a:solidFill>
                  <a:schemeClr val="accent1">
                    <a:lumMod val="60000"/>
                    <a:lumOff val="40000"/>
                  </a:schemeClr>
                </a:solidFill>
              </a:rPr>
              <a:t>Soler</a:t>
            </a:r>
            <a:r>
              <a:rPr lang="en-US" sz="2400" dirty="0" smtClean="0">
                <a:solidFill>
                  <a:schemeClr val="accent1">
                    <a:lumMod val="60000"/>
                    <a:lumOff val="40000"/>
                  </a:schemeClr>
                </a:solidFill>
              </a:rPr>
              <a:t> et al. ’98, Fernando ‘05]</a:t>
            </a:r>
            <a:endParaRPr lang="en-US" sz="2400" dirty="0">
              <a:solidFill>
                <a:schemeClr val="accent1">
                  <a:lumMod val="60000"/>
                  <a:lumOff val="40000"/>
                </a:schemeClr>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46"/>
          <p:cNvSpPr txBox="1"/>
          <p:nvPr/>
        </p:nvSpPr>
        <p:spPr>
          <a:xfrm>
            <a:off x="2362200" y="5562600"/>
            <a:ext cx="4309193" cy="461665"/>
          </a:xfrm>
          <a:prstGeom prst="rect">
            <a:avLst/>
          </a:prstGeom>
          <a:noFill/>
        </p:spPr>
        <p:txBody>
          <a:bodyPr wrap="none" rtlCol="0">
            <a:spAutoFit/>
          </a:bodyPr>
          <a:lstStyle/>
          <a:p>
            <a:r>
              <a:rPr lang="en-US" sz="2400" dirty="0" smtClean="0">
                <a:solidFill>
                  <a:schemeClr val="accent1">
                    <a:lumMod val="60000"/>
                    <a:lumOff val="40000"/>
                  </a:schemeClr>
                </a:solidFill>
              </a:rPr>
              <a:t>[</a:t>
            </a:r>
            <a:r>
              <a:rPr lang="en-US" sz="2400" dirty="0" err="1" smtClean="0">
                <a:solidFill>
                  <a:schemeClr val="accent1">
                    <a:lumMod val="60000"/>
                    <a:lumOff val="40000"/>
                  </a:schemeClr>
                </a:solidFill>
              </a:rPr>
              <a:t>Soler</a:t>
            </a:r>
            <a:r>
              <a:rPr lang="en-US" sz="2400" dirty="0" smtClean="0">
                <a:solidFill>
                  <a:schemeClr val="accent1">
                    <a:lumMod val="60000"/>
                    <a:lumOff val="40000"/>
                  </a:schemeClr>
                </a:solidFill>
              </a:rPr>
              <a:t> et al. ’98, Fernando ‘05]</a:t>
            </a:r>
            <a:endParaRPr lang="en-US" sz="2400" dirty="0">
              <a:solidFill>
                <a:schemeClr val="accent1">
                  <a:lumMod val="60000"/>
                  <a:lumOff val="40000"/>
                </a:schemeClr>
              </a:solidFill>
            </a:endParaRPr>
          </a:p>
        </p:txBody>
      </p:sp>
      <p:pic>
        <p:nvPicPr>
          <p:cNvPr id="355329" name="Picture 2"/>
          <p:cNvPicPr>
            <a:picLocks noChangeAspect="1" noChangeArrowheads="1"/>
          </p:cNvPicPr>
          <p:nvPr/>
        </p:nvPicPr>
        <p:blipFill>
          <a:blip r:embed="rId3"/>
          <a:srcRect/>
          <a:stretch>
            <a:fillRect/>
          </a:stretch>
        </p:blipFill>
        <p:spPr bwMode="auto">
          <a:xfrm>
            <a:off x="4286250" y="3371850"/>
            <a:ext cx="1143000" cy="747713"/>
          </a:xfrm>
          <a:prstGeom prst="rect">
            <a:avLst/>
          </a:prstGeom>
          <a:noFill/>
          <a:ln w="9525">
            <a:noFill/>
            <a:miter lim="800000"/>
            <a:headEnd/>
            <a:tailEnd/>
          </a:ln>
        </p:spPr>
      </p:pic>
      <p:sp>
        <p:nvSpPr>
          <p:cNvPr id="90" name="Rectangle 89"/>
          <p:cNvSpPr/>
          <p:nvPr/>
        </p:nvSpPr>
        <p:spPr>
          <a:xfrm>
            <a:off x="3686175" y="5292725"/>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pPr>
              <a:defRPr/>
            </a:pPr>
            <a:r>
              <a:rPr lang="en-US" dirty="0" smtClean="0"/>
              <a:t>Overview</a:t>
            </a:r>
            <a:endParaRPr lang="en-US" dirty="0"/>
          </a:p>
        </p:txBody>
      </p:sp>
      <p:cxnSp>
        <p:nvCxnSpPr>
          <p:cNvPr id="6" name="Straight Connector 5"/>
          <p:cNvCxnSpPr/>
          <p:nvPr/>
        </p:nvCxnSpPr>
        <p:spPr>
          <a:xfrm rot="16200000" flipH="1">
            <a:off x="2231231" y="3047207"/>
            <a:ext cx="3559175" cy="92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554536" y="1709101"/>
            <a:ext cx="1674891" cy="2909"/>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flipH="1" flipV="1">
            <a:off x="3068637" y="3135313"/>
            <a:ext cx="3559175" cy="749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386263" y="1730375"/>
            <a:ext cx="3100387"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0800000" flipV="1">
            <a:off x="1543050" y="1730375"/>
            <a:ext cx="2843213"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4338638" y="3657600"/>
            <a:ext cx="179387"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8" name="Rectangle 107"/>
          <p:cNvSpPr/>
          <p:nvPr/>
        </p:nvSpPr>
        <p:spPr>
          <a:xfrm>
            <a:off x="4518025" y="3657600"/>
            <a:ext cx="177800"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5344" name="TextBox 42"/>
          <p:cNvSpPr txBox="1">
            <a:spLocks noChangeArrowheads="1"/>
          </p:cNvSpPr>
          <p:nvPr/>
        </p:nvSpPr>
        <p:spPr bwMode="auto">
          <a:xfrm>
            <a:off x="4114800" y="3086100"/>
            <a:ext cx="697627" cy="400110"/>
          </a:xfrm>
          <a:prstGeom prst="rect">
            <a:avLst/>
          </a:prstGeom>
          <a:noFill/>
          <a:ln w="9525">
            <a:noFill/>
            <a:miter lim="800000"/>
            <a:headEnd/>
            <a:tailEnd/>
          </a:ln>
        </p:spPr>
        <p:txBody>
          <a:bodyPr wrap="none">
            <a:spAutoFit/>
          </a:bodyPr>
          <a:lstStyle/>
          <a:p>
            <a:r>
              <a:rPr lang="en-US" sz="2000" dirty="0"/>
              <a:t>40%</a:t>
            </a:r>
          </a:p>
        </p:txBody>
      </p:sp>
      <p:sp>
        <p:nvSpPr>
          <p:cNvPr id="21" name="Rectangle 20"/>
          <p:cNvSpPr/>
          <p:nvPr/>
        </p:nvSpPr>
        <p:spPr bwMode="auto">
          <a:xfrm>
            <a:off x="2011364"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bwMode="auto">
          <a:xfrm>
            <a:off x="218916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bwMode="auto">
          <a:xfrm>
            <a:off x="236855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bwMode="auto">
          <a:xfrm>
            <a:off x="254793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bwMode="auto">
          <a:xfrm>
            <a:off x="2727325"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bwMode="auto">
          <a:xfrm>
            <a:off x="2906713"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bwMode="auto">
          <a:xfrm>
            <a:off x="308451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bwMode="auto">
          <a:xfrm>
            <a:off x="326390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bwMode="auto">
          <a:xfrm>
            <a:off x="344328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bwMode="auto">
          <a:xfrm>
            <a:off x="3622674"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bwMode="auto">
          <a:xfrm>
            <a:off x="3800476"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bwMode="auto">
          <a:xfrm>
            <a:off x="4875213" y="3657600"/>
            <a:ext cx="179387" cy="11430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bwMode="auto">
          <a:xfrm>
            <a:off x="5054600" y="3657600"/>
            <a:ext cx="179388"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bwMode="auto">
          <a:xfrm>
            <a:off x="5233988" y="3657600"/>
            <a:ext cx="179387"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bwMode="auto">
          <a:xfrm>
            <a:off x="5413375"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bwMode="auto">
          <a:xfrm>
            <a:off x="5591175"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bwMode="auto">
          <a:xfrm>
            <a:off x="577056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bwMode="auto">
          <a:xfrm>
            <a:off x="594995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bwMode="auto">
          <a:xfrm>
            <a:off x="612933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bwMode="auto">
          <a:xfrm>
            <a:off x="6308725"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bwMode="auto">
          <a:xfrm>
            <a:off x="6486524"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bwMode="auto">
          <a:xfrm>
            <a:off x="666591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p:cNvSpPr/>
          <p:nvPr/>
        </p:nvSpPr>
        <p:spPr bwMode="auto">
          <a:xfrm>
            <a:off x="6845301"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3" name="Rectangle 92"/>
          <p:cNvSpPr/>
          <p:nvPr/>
        </p:nvSpPr>
        <p:spPr>
          <a:xfrm>
            <a:off x="3979863" y="3657600"/>
            <a:ext cx="179387" cy="114300"/>
          </a:xfrm>
          <a:prstGeom prst="rect">
            <a:avLst/>
          </a:prstGeom>
          <a:solidFill>
            <a:schemeClr val="tx1">
              <a:lumMod val="95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6" name="Rectangle 105"/>
          <p:cNvSpPr/>
          <p:nvPr/>
        </p:nvSpPr>
        <p:spPr>
          <a:xfrm>
            <a:off x="4695825" y="3657600"/>
            <a:ext cx="179388"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Rectangle 108"/>
          <p:cNvSpPr/>
          <p:nvPr/>
        </p:nvSpPr>
        <p:spPr>
          <a:xfrm>
            <a:off x="4159250" y="3657600"/>
            <a:ext cx="179388" cy="114300"/>
          </a:xfrm>
          <a:prstGeom prst="rect">
            <a:avLst/>
          </a:prstGeom>
          <a:solidFill>
            <a:schemeClr val="tx1">
              <a:lumMod val="95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29" name="Picture 2"/>
          <p:cNvPicPr>
            <a:picLocks noChangeAspect="1" noChangeArrowheads="1"/>
          </p:cNvPicPr>
          <p:nvPr/>
        </p:nvPicPr>
        <p:blipFill>
          <a:blip r:embed="rId3"/>
          <a:srcRect/>
          <a:stretch>
            <a:fillRect/>
          </a:stretch>
        </p:blipFill>
        <p:spPr bwMode="auto">
          <a:xfrm>
            <a:off x="4286250" y="3371850"/>
            <a:ext cx="1143000" cy="747713"/>
          </a:xfrm>
          <a:prstGeom prst="rect">
            <a:avLst/>
          </a:prstGeom>
          <a:noFill/>
          <a:ln w="9525">
            <a:noFill/>
            <a:miter lim="800000"/>
            <a:headEnd/>
            <a:tailEnd/>
          </a:ln>
        </p:spPr>
      </p:pic>
      <p:sp>
        <p:nvSpPr>
          <p:cNvPr id="90" name="Rectangle 89"/>
          <p:cNvSpPr/>
          <p:nvPr/>
        </p:nvSpPr>
        <p:spPr>
          <a:xfrm>
            <a:off x="3686175" y="5292725"/>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pPr>
              <a:defRPr/>
            </a:pPr>
            <a:r>
              <a:rPr lang="en-US" dirty="0" smtClean="0"/>
              <a:t>Overview</a:t>
            </a:r>
            <a:endParaRPr lang="en-US" dirty="0"/>
          </a:p>
        </p:txBody>
      </p:sp>
      <p:cxnSp>
        <p:nvCxnSpPr>
          <p:cNvPr id="6" name="Straight Connector 5"/>
          <p:cNvCxnSpPr/>
          <p:nvPr/>
        </p:nvCxnSpPr>
        <p:spPr>
          <a:xfrm rot="16200000" flipH="1">
            <a:off x="2231231" y="3047207"/>
            <a:ext cx="3559175" cy="92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554536" y="1709101"/>
            <a:ext cx="1674891" cy="2909"/>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flipH="1" flipV="1">
            <a:off x="3068637" y="3135313"/>
            <a:ext cx="3559175" cy="749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386263" y="1730375"/>
            <a:ext cx="3100387"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0800000" flipV="1">
            <a:off x="1543050" y="1730375"/>
            <a:ext cx="2843213"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4338638" y="3657600"/>
            <a:ext cx="179387"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8" name="Rectangle 107"/>
          <p:cNvSpPr/>
          <p:nvPr/>
        </p:nvSpPr>
        <p:spPr>
          <a:xfrm>
            <a:off x="4518025" y="3657600"/>
            <a:ext cx="177800"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5344" name="TextBox 42"/>
          <p:cNvSpPr txBox="1">
            <a:spLocks noChangeArrowheads="1"/>
          </p:cNvSpPr>
          <p:nvPr/>
        </p:nvSpPr>
        <p:spPr bwMode="auto">
          <a:xfrm>
            <a:off x="4114800" y="3086100"/>
            <a:ext cx="697627" cy="400110"/>
          </a:xfrm>
          <a:prstGeom prst="rect">
            <a:avLst/>
          </a:prstGeom>
          <a:noFill/>
          <a:ln w="9525">
            <a:noFill/>
            <a:miter lim="800000"/>
            <a:headEnd/>
            <a:tailEnd/>
          </a:ln>
        </p:spPr>
        <p:txBody>
          <a:bodyPr wrap="none">
            <a:spAutoFit/>
          </a:bodyPr>
          <a:lstStyle/>
          <a:p>
            <a:r>
              <a:rPr lang="en-US" sz="2000" dirty="0"/>
              <a:t>40%</a:t>
            </a:r>
          </a:p>
        </p:txBody>
      </p:sp>
      <p:sp>
        <p:nvSpPr>
          <p:cNvPr id="21" name="Rectangle 20"/>
          <p:cNvSpPr/>
          <p:nvPr/>
        </p:nvSpPr>
        <p:spPr bwMode="auto">
          <a:xfrm>
            <a:off x="2011364"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bwMode="auto">
          <a:xfrm>
            <a:off x="218916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bwMode="auto">
          <a:xfrm>
            <a:off x="236855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bwMode="auto">
          <a:xfrm>
            <a:off x="254793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bwMode="auto">
          <a:xfrm>
            <a:off x="2727325"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bwMode="auto">
          <a:xfrm>
            <a:off x="2906713"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bwMode="auto">
          <a:xfrm>
            <a:off x="308451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bwMode="auto">
          <a:xfrm>
            <a:off x="326390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bwMode="auto">
          <a:xfrm>
            <a:off x="344328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bwMode="auto">
          <a:xfrm>
            <a:off x="3622674"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bwMode="auto">
          <a:xfrm>
            <a:off x="3800476"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bwMode="auto">
          <a:xfrm>
            <a:off x="4875213" y="3657600"/>
            <a:ext cx="179387" cy="11430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bwMode="auto">
          <a:xfrm>
            <a:off x="5054600" y="3657600"/>
            <a:ext cx="179388"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bwMode="auto">
          <a:xfrm>
            <a:off x="5233988" y="3657600"/>
            <a:ext cx="179387"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bwMode="auto">
          <a:xfrm>
            <a:off x="5413375"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bwMode="auto">
          <a:xfrm>
            <a:off x="5591175"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bwMode="auto">
          <a:xfrm>
            <a:off x="577056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bwMode="auto">
          <a:xfrm>
            <a:off x="594995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bwMode="auto">
          <a:xfrm>
            <a:off x="612933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bwMode="auto">
          <a:xfrm>
            <a:off x="6308725"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bwMode="auto">
          <a:xfrm>
            <a:off x="6486524"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bwMode="auto">
          <a:xfrm>
            <a:off x="666591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p:cNvSpPr/>
          <p:nvPr/>
        </p:nvSpPr>
        <p:spPr bwMode="auto">
          <a:xfrm>
            <a:off x="6845301"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3" name="Rectangle 92"/>
          <p:cNvSpPr/>
          <p:nvPr/>
        </p:nvSpPr>
        <p:spPr>
          <a:xfrm>
            <a:off x="3979863" y="3657600"/>
            <a:ext cx="179387" cy="114300"/>
          </a:xfrm>
          <a:prstGeom prst="rect">
            <a:avLst/>
          </a:prstGeom>
          <a:solidFill>
            <a:schemeClr val="tx1">
              <a:lumMod val="95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6" name="Rectangle 105"/>
          <p:cNvSpPr/>
          <p:nvPr/>
        </p:nvSpPr>
        <p:spPr>
          <a:xfrm>
            <a:off x="4695825" y="3657600"/>
            <a:ext cx="179388"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Rectangle 108"/>
          <p:cNvSpPr/>
          <p:nvPr/>
        </p:nvSpPr>
        <p:spPr>
          <a:xfrm>
            <a:off x="4159250" y="3657600"/>
            <a:ext cx="179388" cy="114300"/>
          </a:xfrm>
          <a:prstGeom prst="rect">
            <a:avLst/>
          </a:prstGeom>
          <a:solidFill>
            <a:schemeClr val="tx1">
              <a:lumMod val="95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TextBox 45"/>
          <p:cNvSpPr txBox="1"/>
          <p:nvPr/>
        </p:nvSpPr>
        <p:spPr>
          <a:xfrm>
            <a:off x="2608518" y="5417403"/>
            <a:ext cx="3716082" cy="830997"/>
          </a:xfrm>
          <a:prstGeom prst="rect">
            <a:avLst/>
          </a:prstGeom>
          <a:solidFill>
            <a:schemeClr val="tx1"/>
          </a:solidFill>
        </p:spPr>
        <p:txBody>
          <a:bodyPr wrap="none" rtlCol="0">
            <a:spAutoFit/>
          </a:bodyPr>
          <a:lstStyle/>
          <a:p>
            <a:pPr marL="342900" indent="-342900">
              <a:buFont typeface="+mj-lt"/>
              <a:buAutoNum type="arabicPeriod"/>
            </a:pPr>
            <a:r>
              <a:rPr lang="en-US" sz="2400" dirty="0" smtClean="0">
                <a:solidFill>
                  <a:schemeClr val="bg1"/>
                </a:solidFill>
              </a:rPr>
              <a:t>Compute blocker depth</a:t>
            </a:r>
          </a:p>
          <a:p>
            <a:pPr marL="342900" indent="-342900">
              <a:buFont typeface="+mj-lt"/>
              <a:buAutoNum type="arabicPeriod"/>
            </a:pPr>
            <a:r>
              <a:rPr lang="en-US" sz="2400" dirty="0" smtClean="0">
                <a:solidFill>
                  <a:schemeClr val="bg1"/>
                </a:solidFill>
              </a:rPr>
              <a:t>Apply box filter</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29" name="Picture 2"/>
          <p:cNvPicPr>
            <a:picLocks noChangeAspect="1" noChangeArrowheads="1"/>
          </p:cNvPicPr>
          <p:nvPr/>
        </p:nvPicPr>
        <p:blipFill>
          <a:blip r:embed="rId3"/>
          <a:srcRect/>
          <a:stretch>
            <a:fillRect/>
          </a:stretch>
        </p:blipFill>
        <p:spPr bwMode="auto">
          <a:xfrm>
            <a:off x="4286250" y="3371850"/>
            <a:ext cx="1143000" cy="747713"/>
          </a:xfrm>
          <a:prstGeom prst="rect">
            <a:avLst/>
          </a:prstGeom>
          <a:noFill/>
          <a:ln w="9525">
            <a:noFill/>
            <a:miter lim="800000"/>
            <a:headEnd/>
            <a:tailEnd/>
          </a:ln>
        </p:spPr>
      </p:pic>
      <p:sp>
        <p:nvSpPr>
          <p:cNvPr id="90" name="Rectangle 89"/>
          <p:cNvSpPr/>
          <p:nvPr/>
        </p:nvSpPr>
        <p:spPr>
          <a:xfrm>
            <a:off x="3686175" y="5292725"/>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pPr>
              <a:defRPr/>
            </a:pPr>
            <a:r>
              <a:rPr lang="en-US" dirty="0" smtClean="0"/>
              <a:t>Overview</a:t>
            </a:r>
            <a:endParaRPr lang="en-US" dirty="0"/>
          </a:p>
        </p:txBody>
      </p:sp>
      <p:cxnSp>
        <p:nvCxnSpPr>
          <p:cNvPr id="6" name="Straight Connector 5"/>
          <p:cNvCxnSpPr/>
          <p:nvPr/>
        </p:nvCxnSpPr>
        <p:spPr>
          <a:xfrm rot="16200000" flipH="1">
            <a:off x="2231231" y="3047207"/>
            <a:ext cx="3559175" cy="92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554536" y="1709101"/>
            <a:ext cx="1674891" cy="2909"/>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flipH="1" flipV="1">
            <a:off x="3068637" y="3135313"/>
            <a:ext cx="3559175" cy="749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386263" y="1730375"/>
            <a:ext cx="3100387"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0800000" flipV="1">
            <a:off x="1543050" y="1730375"/>
            <a:ext cx="2843213"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4338638" y="3657600"/>
            <a:ext cx="179387"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8" name="Rectangle 107"/>
          <p:cNvSpPr/>
          <p:nvPr/>
        </p:nvSpPr>
        <p:spPr>
          <a:xfrm>
            <a:off x="4518025" y="3657600"/>
            <a:ext cx="177800"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bwMode="auto">
          <a:xfrm>
            <a:off x="2011364"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bwMode="auto">
          <a:xfrm>
            <a:off x="218916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bwMode="auto">
          <a:xfrm>
            <a:off x="236855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bwMode="auto">
          <a:xfrm>
            <a:off x="254793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bwMode="auto">
          <a:xfrm>
            <a:off x="2727325"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bwMode="auto">
          <a:xfrm>
            <a:off x="2906713"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bwMode="auto">
          <a:xfrm>
            <a:off x="308451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bwMode="auto">
          <a:xfrm>
            <a:off x="326390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bwMode="auto">
          <a:xfrm>
            <a:off x="344328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bwMode="auto">
          <a:xfrm>
            <a:off x="3622674"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bwMode="auto">
          <a:xfrm>
            <a:off x="3800476"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bwMode="auto">
          <a:xfrm>
            <a:off x="4875213" y="3657600"/>
            <a:ext cx="179387" cy="11430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bwMode="auto">
          <a:xfrm>
            <a:off x="5054600" y="3657600"/>
            <a:ext cx="179388"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bwMode="auto">
          <a:xfrm>
            <a:off x="5233988" y="3657600"/>
            <a:ext cx="179387"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bwMode="auto">
          <a:xfrm>
            <a:off x="5413375"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bwMode="auto">
          <a:xfrm>
            <a:off x="5591175"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bwMode="auto">
          <a:xfrm>
            <a:off x="577056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bwMode="auto">
          <a:xfrm>
            <a:off x="594995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bwMode="auto">
          <a:xfrm>
            <a:off x="612933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bwMode="auto">
          <a:xfrm>
            <a:off x="6308725"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bwMode="auto">
          <a:xfrm>
            <a:off x="6486524"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bwMode="auto">
          <a:xfrm>
            <a:off x="666591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p:cNvSpPr/>
          <p:nvPr/>
        </p:nvSpPr>
        <p:spPr bwMode="auto">
          <a:xfrm>
            <a:off x="6845301"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3" name="Rectangle 92"/>
          <p:cNvSpPr/>
          <p:nvPr/>
        </p:nvSpPr>
        <p:spPr>
          <a:xfrm>
            <a:off x="3979863" y="3657600"/>
            <a:ext cx="179387" cy="114300"/>
          </a:xfrm>
          <a:prstGeom prst="rect">
            <a:avLst/>
          </a:prstGeom>
          <a:solidFill>
            <a:schemeClr val="tx1">
              <a:lumMod val="95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6" name="Rectangle 105"/>
          <p:cNvSpPr/>
          <p:nvPr/>
        </p:nvSpPr>
        <p:spPr>
          <a:xfrm>
            <a:off x="4695825" y="3657600"/>
            <a:ext cx="179388"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Rectangle 108"/>
          <p:cNvSpPr/>
          <p:nvPr/>
        </p:nvSpPr>
        <p:spPr>
          <a:xfrm>
            <a:off x="4159250" y="3657600"/>
            <a:ext cx="179388" cy="114300"/>
          </a:xfrm>
          <a:prstGeom prst="rect">
            <a:avLst/>
          </a:prstGeom>
          <a:solidFill>
            <a:schemeClr val="tx1">
              <a:lumMod val="95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TextBox 42"/>
          <p:cNvSpPr txBox="1">
            <a:spLocks noChangeArrowheads="1"/>
          </p:cNvSpPr>
          <p:nvPr/>
        </p:nvSpPr>
        <p:spPr bwMode="auto">
          <a:xfrm>
            <a:off x="4114800" y="3086100"/>
            <a:ext cx="697627" cy="400110"/>
          </a:xfrm>
          <a:prstGeom prst="rect">
            <a:avLst/>
          </a:prstGeom>
          <a:noFill/>
          <a:ln w="9525">
            <a:noFill/>
            <a:miter lim="800000"/>
            <a:headEnd/>
            <a:tailEnd/>
          </a:ln>
        </p:spPr>
        <p:txBody>
          <a:bodyPr wrap="none">
            <a:spAutoFit/>
          </a:bodyPr>
          <a:lstStyle/>
          <a:p>
            <a:r>
              <a:rPr lang="en-US" sz="2000" dirty="0"/>
              <a:t>40%</a:t>
            </a:r>
          </a:p>
        </p:txBody>
      </p:sp>
      <p:sp>
        <p:nvSpPr>
          <p:cNvPr id="48" name="TextBox 47"/>
          <p:cNvSpPr txBox="1"/>
          <p:nvPr/>
        </p:nvSpPr>
        <p:spPr>
          <a:xfrm>
            <a:off x="2608518" y="5417403"/>
            <a:ext cx="3716082" cy="830997"/>
          </a:xfrm>
          <a:prstGeom prst="rect">
            <a:avLst/>
          </a:prstGeom>
          <a:solidFill>
            <a:schemeClr val="tx1"/>
          </a:solidFill>
        </p:spPr>
        <p:txBody>
          <a:bodyPr wrap="none" rtlCol="0">
            <a:spAutoFit/>
          </a:bodyPr>
          <a:lstStyle/>
          <a:p>
            <a:pPr marL="342900" indent="-342900">
              <a:buFont typeface="+mj-lt"/>
              <a:buAutoNum type="arabicPeriod"/>
            </a:pPr>
            <a:r>
              <a:rPr lang="en-US" sz="2400" dirty="0" smtClean="0">
                <a:solidFill>
                  <a:schemeClr val="bg1"/>
                </a:solidFill>
              </a:rPr>
              <a:t>Compute blocker depth</a:t>
            </a:r>
          </a:p>
          <a:p>
            <a:pPr marL="342900" indent="-342900">
              <a:buFont typeface="+mj-lt"/>
              <a:buAutoNum type="arabicPeriod"/>
            </a:pPr>
            <a:r>
              <a:rPr lang="en-US" sz="2400" b="1" dirty="0" smtClean="0">
                <a:solidFill>
                  <a:schemeClr val="bg1"/>
                </a:solidFill>
              </a:rPr>
              <a:t>Apply box filter</a:t>
            </a:r>
            <a:endParaRPr lang="en-US" sz="2400" b="1" dirty="0">
              <a:solidFill>
                <a:schemeClr val="bg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Shadow Map Filtering</a:t>
            </a:r>
            <a:endParaRPr lang="en-US" dirty="0"/>
          </a:p>
        </p:txBody>
      </p:sp>
      <p:sp>
        <p:nvSpPr>
          <p:cNvPr id="3" name="Content Placeholder 2"/>
          <p:cNvSpPr>
            <a:spLocks noGrp="1"/>
          </p:cNvSpPr>
          <p:nvPr>
            <p:ph idx="1"/>
          </p:nvPr>
        </p:nvSpPr>
        <p:spPr/>
        <p:txBody>
          <a:bodyPr/>
          <a:lstStyle/>
          <a:p>
            <a:pPr>
              <a:defRPr/>
            </a:pPr>
            <a:r>
              <a:rPr lang="en-US" dirty="0" smtClean="0">
                <a:solidFill>
                  <a:srgbClr val="FFC000"/>
                </a:solidFill>
              </a:rPr>
              <a:t>Brute</a:t>
            </a:r>
            <a:r>
              <a:rPr lang="en-US" dirty="0" smtClean="0"/>
              <a:t> </a:t>
            </a:r>
            <a:r>
              <a:rPr lang="en-US" dirty="0" smtClean="0">
                <a:solidFill>
                  <a:srgbClr val="FFC000"/>
                </a:solidFill>
              </a:rPr>
              <a:t>force</a:t>
            </a:r>
          </a:p>
          <a:p>
            <a:pPr lvl="1">
              <a:defRPr/>
            </a:pPr>
            <a:r>
              <a:rPr lang="en-US" dirty="0" smtClean="0"/>
              <a:t>Percentage Closer Filtering </a:t>
            </a:r>
            <a:r>
              <a:rPr lang="en-US" dirty="0" smtClean="0">
                <a:solidFill>
                  <a:schemeClr val="accent1">
                    <a:lumMod val="60000"/>
                    <a:lumOff val="40000"/>
                  </a:schemeClr>
                </a:solidFill>
              </a:rPr>
              <a:t>[Reeves et al. ‘87]</a:t>
            </a:r>
          </a:p>
          <a:p>
            <a:pPr>
              <a:defRPr/>
            </a:pPr>
            <a:endParaRPr lang="en-US" dirty="0" smtClean="0"/>
          </a:p>
          <a:p>
            <a:pPr>
              <a:defRPr/>
            </a:pPr>
            <a:r>
              <a:rPr lang="en-US" dirty="0" smtClean="0">
                <a:solidFill>
                  <a:srgbClr val="FFC000"/>
                </a:solidFill>
              </a:rPr>
              <a:t>Pre-filtering</a:t>
            </a:r>
          </a:p>
          <a:p>
            <a:pPr lvl="1">
              <a:defRPr/>
            </a:pPr>
            <a:r>
              <a:rPr lang="en-US" dirty="0" smtClean="0"/>
              <a:t>Variance Shadow Maps </a:t>
            </a:r>
            <a:r>
              <a:rPr lang="en-US" dirty="0" smtClean="0">
                <a:solidFill>
                  <a:schemeClr val="accent1">
                    <a:lumMod val="60000"/>
                    <a:lumOff val="40000"/>
                  </a:schemeClr>
                </a:solidFill>
              </a:rPr>
              <a:t>[Donnelly et al. ’06]</a:t>
            </a:r>
          </a:p>
          <a:p>
            <a:pPr lvl="1">
              <a:defRPr/>
            </a:pPr>
            <a:r>
              <a:rPr lang="en-US" dirty="0" smtClean="0"/>
              <a:t>Exponential Shadow Maps </a:t>
            </a:r>
            <a:r>
              <a:rPr lang="en-US" dirty="0" smtClean="0">
                <a:solidFill>
                  <a:schemeClr val="accent1">
                    <a:lumMod val="60000"/>
                    <a:lumOff val="40000"/>
                  </a:schemeClr>
                </a:solidFill>
              </a:rPr>
              <a:t>[</a:t>
            </a:r>
            <a:r>
              <a:rPr lang="en-US" dirty="0" err="1" smtClean="0">
                <a:solidFill>
                  <a:schemeClr val="accent1">
                    <a:lumMod val="60000"/>
                    <a:lumOff val="40000"/>
                  </a:schemeClr>
                </a:solidFill>
              </a:rPr>
              <a:t>Annen</a:t>
            </a:r>
            <a:r>
              <a:rPr lang="en-US" dirty="0" smtClean="0">
                <a:solidFill>
                  <a:schemeClr val="accent1">
                    <a:lumMod val="60000"/>
                    <a:lumOff val="40000"/>
                  </a:schemeClr>
                </a:solidFill>
              </a:rPr>
              <a:t> et al. ’08, </a:t>
            </a:r>
            <a:r>
              <a:rPr lang="en-US" dirty="0" err="1" smtClean="0">
                <a:solidFill>
                  <a:schemeClr val="accent1">
                    <a:lumMod val="60000"/>
                    <a:lumOff val="40000"/>
                  </a:schemeClr>
                </a:solidFill>
              </a:rPr>
              <a:t>Salvi</a:t>
            </a:r>
            <a:r>
              <a:rPr lang="en-US" dirty="0" smtClean="0">
                <a:solidFill>
                  <a:schemeClr val="accent1">
                    <a:lumMod val="60000"/>
                    <a:lumOff val="40000"/>
                  </a:schemeClr>
                </a:solidFill>
              </a:rPr>
              <a:t> ‘08]</a:t>
            </a:r>
          </a:p>
          <a:p>
            <a:pPr lvl="1">
              <a:defRPr/>
            </a:pPr>
            <a:r>
              <a:rPr lang="en-US" dirty="0" smtClean="0"/>
              <a:t>Convolution Shadow Maps </a:t>
            </a:r>
            <a:r>
              <a:rPr lang="en-US" dirty="0" smtClean="0">
                <a:solidFill>
                  <a:schemeClr val="accent1">
                    <a:lumMod val="60000"/>
                    <a:lumOff val="40000"/>
                  </a:schemeClr>
                </a:solidFill>
              </a:rPr>
              <a:t>[</a:t>
            </a:r>
            <a:r>
              <a:rPr lang="en-US" dirty="0" err="1" smtClean="0">
                <a:solidFill>
                  <a:schemeClr val="accent1">
                    <a:lumMod val="60000"/>
                    <a:lumOff val="40000"/>
                  </a:schemeClr>
                </a:solidFill>
              </a:rPr>
              <a:t>Annen</a:t>
            </a:r>
            <a:r>
              <a:rPr lang="en-US" dirty="0" smtClean="0">
                <a:solidFill>
                  <a:schemeClr val="accent1">
                    <a:lumMod val="60000"/>
                    <a:lumOff val="40000"/>
                  </a:schemeClr>
                </a:solidFill>
              </a:rPr>
              <a:t> et al. ‘07]</a:t>
            </a:r>
          </a:p>
          <a:p>
            <a:pPr lvl="1">
              <a:defRPr/>
            </a:pPr>
            <a:r>
              <a:rPr lang="en-US" dirty="0" smtClean="0"/>
              <a:t>Can leverage </a:t>
            </a:r>
            <a:br>
              <a:rPr lang="en-US" dirty="0" smtClean="0"/>
            </a:br>
            <a:r>
              <a:rPr lang="en-US" dirty="0" smtClean="0"/>
              <a:t>	</a:t>
            </a:r>
            <a:r>
              <a:rPr lang="en-US" dirty="0" err="1" smtClean="0"/>
              <a:t>Mipmapping</a:t>
            </a:r>
            <a:r>
              <a:rPr lang="en-US" dirty="0" smtClean="0"/>
              <a:t> </a:t>
            </a:r>
            <a:r>
              <a:rPr lang="en-US" dirty="0" smtClean="0">
                <a:solidFill>
                  <a:schemeClr val="accent1">
                    <a:lumMod val="60000"/>
                    <a:lumOff val="40000"/>
                  </a:schemeClr>
                </a:solidFill>
              </a:rPr>
              <a:t>[Williams ‘83]</a:t>
            </a:r>
            <a:r>
              <a:rPr lang="en-US" dirty="0" smtClean="0"/>
              <a:t/>
            </a:r>
            <a:br>
              <a:rPr lang="en-US" dirty="0" smtClean="0"/>
            </a:br>
            <a:r>
              <a:rPr lang="en-US" dirty="0" smtClean="0"/>
              <a:t>	Summed-Area Tables </a:t>
            </a:r>
            <a:r>
              <a:rPr lang="en-US" dirty="0" smtClean="0">
                <a:solidFill>
                  <a:schemeClr val="accent1">
                    <a:lumMod val="60000"/>
                    <a:lumOff val="40000"/>
                  </a:schemeClr>
                </a:solidFill>
              </a:rPr>
              <a:t>[Crow ‘84]</a:t>
            </a:r>
            <a:r>
              <a:rPr lang="en-US" dirty="0" smtClean="0"/>
              <a:t/>
            </a:r>
            <a:br>
              <a:rPr lang="en-US" dirty="0" smtClean="0"/>
            </a:br>
            <a:r>
              <a:rPr lang="en-US" dirty="0" smtClean="0"/>
              <a:t>	High Quality Hardware Filtering</a:t>
            </a:r>
            <a:br>
              <a:rPr lang="en-US" dirty="0" smtClean="0"/>
            </a:br>
            <a:endParaRPr lang="en-US" dirty="0" smtClean="0"/>
          </a:p>
          <a:p>
            <a:pPr>
              <a:defRPr/>
            </a:pPr>
            <a:endParaRPr lang="en-US" dirty="0" smtClean="0">
              <a:solidFill>
                <a:schemeClr val="accent1">
                  <a:lumMod val="60000"/>
                  <a:lumOff val="40000"/>
                </a:schemeClr>
              </a:solidFill>
            </a:endParaRPr>
          </a:p>
          <a:p>
            <a:pPr>
              <a:defRPr/>
            </a:pP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400" y="3924300"/>
            <a:ext cx="6515100" cy="49530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defRPr/>
            </a:pPr>
            <a:r>
              <a:rPr lang="en-US" dirty="0" smtClean="0"/>
              <a:t>Shadow Map Filtering</a:t>
            </a:r>
            <a:endParaRPr lang="en-US" dirty="0"/>
          </a:p>
        </p:txBody>
      </p:sp>
      <p:sp>
        <p:nvSpPr>
          <p:cNvPr id="3" name="Content Placeholder 2"/>
          <p:cNvSpPr>
            <a:spLocks noGrp="1"/>
          </p:cNvSpPr>
          <p:nvPr>
            <p:ph idx="1"/>
          </p:nvPr>
        </p:nvSpPr>
        <p:spPr/>
        <p:txBody>
          <a:bodyPr/>
          <a:lstStyle/>
          <a:p>
            <a:pPr>
              <a:defRPr/>
            </a:pPr>
            <a:r>
              <a:rPr lang="en-US" dirty="0" smtClean="0">
                <a:solidFill>
                  <a:srgbClr val="FFC000"/>
                </a:solidFill>
              </a:rPr>
              <a:t>Brute</a:t>
            </a:r>
            <a:r>
              <a:rPr lang="en-US" dirty="0" smtClean="0"/>
              <a:t> </a:t>
            </a:r>
            <a:r>
              <a:rPr lang="en-US" dirty="0" smtClean="0">
                <a:solidFill>
                  <a:srgbClr val="FFC000"/>
                </a:solidFill>
              </a:rPr>
              <a:t>force</a:t>
            </a:r>
          </a:p>
          <a:p>
            <a:pPr lvl="1">
              <a:defRPr/>
            </a:pPr>
            <a:r>
              <a:rPr lang="en-US" dirty="0" smtClean="0"/>
              <a:t>Percentage Closer Filtering </a:t>
            </a:r>
            <a:r>
              <a:rPr lang="en-US" dirty="0" smtClean="0">
                <a:solidFill>
                  <a:schemeClr val="accent1">
                    <a:lumMod val="60000"/>
                    <a:lumOff val="40000"/>
                  </a:schemeClr>
                </a:solidFill>
              </a:rPr>
              <a:t>[Reeves et al. ‘87]</a:t>
            </a:r>
          </a:p>
          <a:p>
            <a:pPr>
              <a:defRPr/>
            </a:pPr>
            <a:endParaRPr lang="en-US" dirty="0" smtClean="0"/>
          </a:p>
          <a:p>
            <a:pPr>
              <a:defRPr/>
            </a:pPr>
            <a:r>
              <a:rPr lang="en-US" dirty="0" smtClean="0">
                <a:solidFill>
                  <a:srgbClr val="FFC000"/>
                </a:solidFill>
              </a:rPr>
              <a:t>Pre-filtering</a:t>
            </a:r>
          </a:p>
          <a:p>
            <a:pPr lvl="1">
              <a:defRPr/>
            </a:pPr>
            <a:r>
              <a:rPr lang="en-US" dirty="0" smtClean="0"/>
              <a:t>Variance Shadow Maps </a:t>
            </a:r>
            <a:r>
              <a:rPr lang="en-US" dirty="0" smtClean="0">
                <a:solidFill>
                  <a:schemeClr val="accent1">
                    <a:lumMod val="60000"/>
                    <a:lumOff val="40000"/>
                  </a:schemeClr>
                </a:solidFill>
              </a:rPr>
              <a:t>[Donnelly et al. ’06]</a:t>
            </a:r>
          </a:p>
          <a:p>
            <a:pPr lvl="1">
              <a:defRPr/>
            </a:pPr>
            <a:r>
              <a:rPr lang="en-US" dirty="0" smtClean="0"/>
              <a:t>Exponential Shadow Maps </a:t>
            </a:r>
            <a:r>
              <a:rPr lang="en-US" dirty="0" smtClean="0">
                <a:solidFill>
                  <a:schemeClr val="accent1">
                    <a:lumMod val="60000"/>
                    <a:lumOff val="40000"/>
                  </a:schemeClr>
                </a:solidFill>
              </a:rPr>
              <a:t>[</a:t>
            </a:r>
            <a:r>
              <a:rPr lang="en-US" dirty="0" err="1" smtClean="0">
                <a:solidFill>
                  <a:schemeClr val="accent1">
                    <a:lumMod val="60000"/>
                    <a:lumOff val="40000"/>
                  </a:schemeClr>
                </a:solidFill>
              </a:rPr>
              <a:t>Annen</a:t>
            </a:r>
            <a:r>
              <a:rPr lang="en-US" dirty="0" smtClean="0">
                <a:solidFill>
                  <a:schemeClr val="accent1">
                    <a:lumMod val="60000"/>
                    <a:lumOff val="40000"/>
                  </a:schemeClr>
                </a:solidFill>
              </a:rPr>
              <a:t> et al. ’08, </a:t>
            </a:r>
            <a:r>
              <a:rPr lang="en-US" dirty="0" err="1" smtClean="0">
                <a:solidFill>
                  <a:schemeClr val="accent1">
                    <a:lumMod val="60000"/>
                    <a:lumOff val="40000"/>
                  </a:schemeClr>
                </a:solidFill>
              </a:rPr>
              <a:t>Salvi</a:t>
            </a:r>
            <a:r>
              <a:rPr lang="en-US" dirty="0" smtClean="0">
                <a:solidFill>
                  <a:schemeClr val="accent1">
                    <a:lumMod val="60000"/>
                    <a:lumOff val="40000"/>
                  </a:schemeClr>
                </a:solidFill>
              </a:rPr>
              <a:t> ‘08]</a:t>
            </a:r>
          </a:p>
          <a:p>
            <a:pPr lvl="1">
              <a:defRPr/>
            </a:pPr>
            <a:r>
              <a:rPr lang="en-US" dirty="0" smtClean="0"/>
              <a:t>Convolution Shadow Maps </a:t>
            </a:r>
            <a:r>
              <a:rPr lang="en-US" dirty="0" smtClean="0">
                <a:solidFill>
                  <a:schemeClr val="accent1">
                    <a:lumMod val="60000"/>
                    <a:lumOff val="40000"/>
                  </a:schemeClr>
                </a:solidFill>
              </a:rPr>
              <a:t>[</a:t>
            </a:r>
            <a:r>
              <a:rPr lang="en-US" dirty="0" err="1" smtClean="0">
                <a:solidFill>
                  <a:schemeClr val="accent1">
                    <a:lumMod val="60000"/>
                    <a:lumOff val="40000"/>
                  </a:schemeClr>
                </a:solidFill>
              </a:rPr>
              <a:t>Annen</a:t>
            </a:r>
            <a:r>
              <a:rPr lang="en-US" dirty="0" smtClean="0">
                <a:solidFill>
                  <a:schemeClr val="accent1">
                    <a:lumMod val="60000"/>
                    <a:lumOff val="40000"/>
                  </a:schemeClr>
                </a:solidFill>
              </a:rPr>
              <a:t> et al. ‘07]</a:t>
            </a:r>
          </a:p>
          <a:p>
            <a:pPr lvl="1">
              <a:defRPr/>
            </a:pPr>
            <a:r>
              <a:rPr lang="en-US" dirty="0" smtClean="0"/>
              <a:t>Can leverage </a:t>
            </a:r>
            <a:br>
              <a:rPr lang="en-US" dirty="0" smtClean="0"/>
            </a:br>
            <a:r>
              <a:rPr lang="en-US" dirty="0" smtClean="0"/>
              <a:t>	</a:t>
            </a:r>
            <a:r>
              <a:rPr lang="en-US" dirty="0" err="1" smtClean="0"/>
              <a:t>Mipmapping</a:t>
            </a:r>
            <a:r>
              <a:rPr lang="en-US" dirty="0" smtClean="0"/>
              <a:t> </a:t>
            </a:r>
            <a:r>
              <a:rPr lang="en-US" dirty="0" smtClean="0">
                <a:solidFill>
                  <a:schemeClr val="accent1">
                    <a:lumMod val="60000"/>
                    <a:lumOff val="40000"/>
                  </a:schemeClr>
                </a:solidFill>
              </a:rPr>
              <a:t>[Williams ‘83]</a:t>
            </a:r>
            <a:r>
              <a:rPr lang="en-US" dirty="0" smtClean="0"/>
              <a:t/>
            </a:r>
            <a:br>
              <a:rPr lang="en-US" dirty="0" smtClean="0"/>
            </a:br>
            <a:r>
              <a:rPr lang="en-US" dirty="0" smtClean="0"/>
              <a:t>	Summed-Area Tables </a:t>
            </a:r>
            <a:r>
              <a:rPr lang="en-US" dirty="0" smtClean="0">
                <a:solidFill>
                  <a:schemeClr val="accent1">
                    <a:lumMod val="60000"/>
                    <a:lumOff val="40000"/>
                  </a:schemeClr>
                </a:solidFill>
              </a:rPr>
              <a:t>[Crow ‘84]</a:t>
            </a:r>
            <a:r>
              <a:rPr lang="en-US" dirty="0" smtClean="0"/>
              <a:t/>
            </a:r>
            <a:br>
              <a:rPr lang="en-US" dirty="0" smtClean="0"/>
            </a:br>
            <a:r>
              <a:rPr lang="en-US" dirty="0" smtClean="0"/>
              <a:t>	High Quality Hardware Filtering</a:t>
            </a:r>
            <a:br>
              <a:rPr lang="en-US" dirty="0" smtClean="0"/>
            </a:br>
            <a:endParaRPr lang="en-US" dirty="0" smtClean="0"/>
          </a:p>
          <a:p>
            <a:pPr>
              <a:defRPr/>
            </a:pPr>
            <a:endParaRPr lang="en-US" dirty="0" smtClean="0">
              <a:solidFill>
                <a:schemeClr val="accent1">
                  <a:lumMod val="60000"/>
                  <a:lumOff val="40000"/>
                </a:schemeClr>
              </a:solidFill>
            </a:endParaRPr>
          </a:p>
          <a:p>
            <a:pPr>
              <a:defRPr/>
            </a:pP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p:cNvPicPr>
            <a:picLocks noChangeAspect="1" noChangeArrowheads="1"/>
          </p:cNvPicPr>
          <p:nvPr/>
        </p:nvPicPr>
        <p:blipFill>
          <a:blip r:embed="rId3"/>
          <a:srcRect/>
          <a:stretch>
            <a:fillRect/>
          </a:stretch>
        </p:blipFill>
        <p:spPr bwMode="auto">
          <a:xfrm>
            <a:off x="400050" y="1270000"/>
            <a:ext cx="4572000" cy="4318000"/>
          </a:xfrm>
          <a:prstGeom prst="rect">
            <a:avLst/>
          </a:prstGeom>
          <a:noFill/>
          <a:ln w="9525">
            <a:noFill/>
            <a:miter lim="800000"/>
            <a:headEnd/>
            <a:tailEnd/>
          </a:ln>
        </p:spPr>
      </p:pic>
      <p:pic>
        <p:nvPicPr>
          <p:cNvPr id="39938" name="Picture 2"/>
          <p:cNvPicPr>
            <a:picLocks noChangeAspect="1" noChangeArrowheads="1"/>
          </p:cNvPicPr>
          <p:nvPr/>
        </p:nvPicPr>
        <p:blipFill>
          <a:blip r:embed="rId4"/>
          <a:srcRect/>
          <a:stretch>
            <a:fillRect/>
          </a:stretch>
        </p:blipFill>
        <p:spPr bwMode="auto">
          <a:xfrm>
            <a:off x="6400800" y="2686050"/>
            <a:ext cx="1814513" cy="1885950"/>
          </a:xfrm>
          <a:prstGeom prst="rect">
            <a:avLst/>
          </a:prstGeom>
          <a:noFill/>
          <a:ln w="28575">
            <a:solidFill>
              <a:srgbClr val="FF0000"/>
            </a:solidFill>
            <a:miter lim="800000"/>
            <a:headEnd/>
            <a:tailEnd/>
          </a:ln>
        </p:spPr>
      </p:pic>
      <p:cxnSp>
        <p:nvCxnSpPr>
          <p:cNvPr id="7" name="Straight Connector 6"/>
          <p:cNvCxnSpPr/>
          <p:nvPr/>
        </p:nvCxnSpPr>
        <p:spPr>
          <a:xfrm flipV="1">
            <a:off x="685800" y="2990850"/>
            <a:ext cx="1747838" cy="11811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6200000" flipH="1">
            <a:off x="685800" y="4171950"/>
            <a:ext cx="1428750" cy="142875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4429125" y="5057775"/>
            <a:ext cx="742950" cy="3429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005263" y="3071813"/>
            <a:ext cx="966787" cy="414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029200" y="3657600"/>
            <a:ext cx="1200150" cy="4000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flipH="1" flipV="1">
            <a:off x="398463" y="3886200"/>
            <a:ext cx="2630488" cy="1587"/>
          </a:xfrm>
          <a:prstGeom prst="line">
            <a:avLst/>
          </a:prstGeom>
          <a:ln w="28575">
            <a:solidFill>
              <a:srgbClr val="1C1C1C"/>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1657350" y="1657350"/>
            <a:ext cx="1714500" cy="91440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9946" name="TextBox 37"/>
          <p:cNvSpPr txBox="1">
            <a:spLocks noChangeArrowheads="1"/>
          </p:cNvSpPr>
          <p:nvPr/>
        </p:nvSpPr>
        <p:spPr bwMode="auto">
          <a:xfrm>
            <a:off x="1495425" y="3878263"/>
            <a:ext cx="441325" cy="646112"/>
          </a:xfrm>
          <a:prstGeom prst="rect">
            <a:avLst/>
          </a:prstGeom>
          <a:solidFill>
            <a:schemeClr val="tx1"/>
          </a:solidFill>
          <a:ln w="28575">
            <a:solidFill>
              <a:srgbClr val="1C1C1C"/>
            </a:solidFill>
            <a:miter lim="800000"/>
            <a:headEnd/>
            <a:tailEnd/>
          </a:ln>
        </p:spPr>
        <p:txBody>
          <a:bodyPr wrap="none">
            <a:spAutoFit/>
          </a:bodyPr>
          <a:lstStyle/>
          <a:p>
            <a:r>
              <a:rPr lang="en-US" sz="3600" i="1">
                <a:solidFill>
                  <a:schemeClr val="bg1"/>
                </a:solidFill>
              </a:rPr>
              <a:t>d</a:t>
            </a:r>
            <a:endParaRPr lang="en-US" sz="3600">
              <a:solidFill>
                <a:schemeClr val="bg1"/>
              </a:solidFill>
            </a:endParaRPr>
          </a:p>
        </p:txBody>
      </p:sp>
      <p:sp>
        <p:nvSpPr>
          <p:cNvPr id="40" name="Title 1"/>
          <p:cNvSpPr>
            <a:spLocks noGrp="1"/>
          </p:cNvSpPr>
          <p:nvPr>
            <p:ph type="title"/>
          </p:nvPr>
        </p:nvSpPr>
        <p:spPr/>
        <p:txBody>
          <a:bodyPr/>
          <a:lstStyle/>
          <a:p>
            <a:pPr>
              <a:defRPr/>
            </a:pPr>
            <a:r>
              <a:rPr lang="en-US" dirty="0" smtClean="0"/>
              <a:t>Convolution Shadow Maps </a:t>
            </a:r>
            <a:r>
              <a:rPr lang="en-US" sz="2800" dirty="0" smtClean="0">
                <a:solidFill>
                  <a:schemeClr val="accent1">
                    <a:lumMod val="60000"/>
                    <a:lumOff val="40000"/>
                  </a:schemeClr>
                </a:solidFill>
              </a:rPr>
              <a:t>[</a:t>
            </a:r>
            <a:r>
              <a:rPr lang="en-US" sz="2800" dirty="0" err="1" smtClean="0">
                <a:solidFill>
                  <a:schemeClr val="accent1">
                    <a:lumMod val="60000"/>
                    <a:lumOff val="40000"/>
                  </a:schemeClr>
                </a:solidFill>
              </a:rPr>
              <a:t>Annen</a:t>
            </a:r>
            <a:r>
              <a:rPr lang="en-US" sz="2800" dirty="0" smtClean="0">
                <a:solidFill>
                  <a:schemeClr val="accent1">
                    <a:lumMod val="60000"/>
                    <a:lumOff val="40000"/>
                  </a:schemeClr>
                </a:solidFill>
              </a:rPr>
              <a:t> et al. 07]</a:t>
            </a:r>
            <a:endParaRPr lang="en-US" dirty="0"/>
          </a:p>
        </p:txBody>
      </p:sp>
      <p:sp>
        <p:nvSpPr>
          <p:cNvPr id="39948" name="TextBox 18"/>
          <p:cNvSpPr txBox="1">
            <a:spLocks noChangeArrowheads="1"/>
          </p:cNvSpPr>
          <p:nvPr/>
        </p:nvSpPr>
        <p:spPr bwMode="auto">
          <a:xfrm>
            <a:off x="5600700" y="4743450"/>
            <a:ext cx="3525838" cy="523875"/>
          </a:xfrm>
          <a:prstGeom prst="rect">
            <a:avLst/>
          </a:prstGeom>
          <a:noFill/>
          <a:ln w="9525">
            <a:noFill/>
            <a:miter lim="800000"/>
            <a:headEnd/>
            <a:tailEnd/>
          </a:ln>
        </p:spPr>
        <p:txBody>
          <a:bodyPr wrap="none">
            <a:spAutoFit/>
          </a:bodyPr>
          <a:lstStyle/>
          <a:p>
            <a:r>
              <a:rPr lang="en-US" sz="2800"/>
              <a:t>Ground floor shadow</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Convolution Shadow Maps </a:t>
            </a:r>
            <a:r>
              <a:rPr lang="en-US" sz="2800" dirty="0" smtClean="0">
                <a:solidFill>
                  <a:schemeClr val="accent1">
                    <a:lumMod val="60000"/>
                    <a:lumOff val="40000"/>
                  </a:schemeClr>
                </a:solidFill>
              </a:rPr>
              <a:t>[</a:t>
            </a:r>
            <a:r>
              <a:rPr lang="en-US" sz="2800" dirty="0" err="1" smtClean="0">
                <a:solidFill>
                  <a:schemeClr val="accent1">
                    <a:lumMod val="60000"/>
                    <a:lumOff val="40000"/>
                  </a:schemeClr>
                </a:solidFill>
              </a:rPr>
              <a:t>Annen</a:t>
            </a:r>
            <a:r>
              <a:rPr lang="en-US" sz="2800" dirty="0" smtClean="0">
                <a:solidFill>
                  <a:schemeClr val="accent1">
                    <a:lumMod val="60000"/>
                    <a:lumOff val="40000"/>
                  </a:schemeClr>
                </a:solidFill>
              </a:rPr>
              <a:t> et al. 07]</a:t>
            </a:r>
            <a:endParaRPr lang="en-US" dirty="0"/>
          </a:p>
        </p:txBody>
      </p:sp>
      <p:pic>
        <p:nvPicPr>
          <p:cNvPr id="41986" name="Picture 3"/>
          <p:cNvPicPr>
            <a:picLocks noChangeAspect="1" noChangeArrowheads="1"/>
          </p:cNvPicPr>
          <p:nvPr/>
        </p:nvPicPr>
        <p:blipFill>
          <a:blip r:embed="rId3"/>
          <a:srcRect/>
          <a:stretch>
            <a:fillRect/>
          </a:stretch>
        </p:blipFill>
        <p:spPr bwMode="auto">
          <a:xfrm>
            <a:off x="3443288" y="1257300"/>
            <a:ext cx="1811337" cy="1885950"/>
          </a:xfrm>
          <a:prstGeom prst="rect">
            <a:avLst/>
          </a:prstGeom>
          <a:noFill/>
          <a:ln w="9525">
            <a:noFill/>
            <a:miter lim="800000"/>
            <a:headEnd/>
            <a:tailEnd/>
          </a:ln>
        </p:spPr>
      </p:pic>
      <p:pic>
        <p:nvPicPr>
          <p:cNvPr id="41987" name="Picture 2"/>
          <p:cNvPicPr>
            <a:picLocks noChangeAspect="1" noChangeArrowheads="1"/>
          </p:cNvPicPr>
          <p:nvPr/>
        </p:nvPicPr>
        <p:blipFill>
          <a:blip r:embed="rId4"/>
          <a:srcRect/>
          <a:stretch>
            <a:fillRect/>
          </a:stretch>
        </p:blipFill>
        <p:spPr bwMode="auto">
          <a:xfrm>
            <a:off x="6415088" y="1257300"/>
            <a:ext cx="1814512" cy="1885950"/>
          </a:xfrm>
          <a:prstGeom prst="rect">
            <a:avLst/>
          </a:prstGeom>
          <a:noFill/>
          <a:ln w="9525">
            <a:noFill/>
            <a:miter lim="800000"/>
            <a:headEnd/>
            <a:tailEnd/>
          </a:ln>
        </p:spPr>
      </p:pic>
      <p:sp>
        <p:nvSpPr>
          <p:cNvPr id="41988" name="TextBox 21"/>
          <p:cNvSpPr txBox="1">
            <a:spLocks noChangeArrowheads="1"/>
          </p:cNvSpPr>
          <p:nvPr/>
        </p:nvSpPr>
        <p:spPr bwMode="auto">
          <a:xfrm>
            <a:off x="5672138" y="1657350"/>
            <a:ext cx="635000" cy="1016000"/>
          </a:xfrm>
          <a:prstGeom prst="rect">
            <a:avLst/>
          </a:prstGeom>
          <a:noFill/>
          <a:ln w="9525">
            <a:noFill/>
            <a:miter lim="800000"/>
            <a:headEnd/>
            <a:tailEnd/>
          </a:ln>
        </p:spPr>
        <p:txBody>
          <a:bodyPr wrap="none">
            <a:spAutoFit/>
          </a:bodyPr>
          <a:lstStyle/>
          <a:p>
            <a:r>
              <a:rPr lang="en-US" sz="6000"/>
              <a:t>=</a:t>
            </a:r>
          </a:p>
        </p:txBody>
      </p:sp>
      <p:sp>
        <p:nvSpPr>
          <p:cNvPr id="23" name="Left Bracket 22"/>
          <p:cNvSpPr/>
          <p:nvPr/>
        </p:nvSpPr>
        <p:spPr>
          <a:xfrm>
            <a:off x="2171700"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 name="Left Bracket 23"/>
          <p:cNvSpPr/>
          <p:nvPr/>
        </p:nvSpPr>
        <p:spPr>
          <a:xfrm flipH="1">
            <a:off x="5314950"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1991" name="TextBox 24"/>
          <p:cNvSpPr txBox="1">
            <a:spLocks noChangeArrowheads="1"/>
          </p:cNvSpPr>
          <p:nvPr/>
        </p:nvSpPr>
        <p:spPr bwMode="auto">
          <a:xfrm>
            <a:off x="2181225" y="1657350"/>
            <a:ext cx="1247775" cy="1016000"/>
          </a:xfrm>
          <a:prstGeom prst="rect">
            <a:avLst/>
          </a:prstGeom>
          <a:noFill/>
          <a:ln w="9525">
            <a:noFill/>
            <a:miter lim="800000"/>
            <a:headEnd/>
            <a:tailEnd/>
          </a:ln>
        </p:spPr>
        <p:txBody>
          <a:bodyPr wrap="none">
            <a:spAutoFit/>
          </a:bodyPr>
          <a:lstStyle/>
          <a:p>
            <a:r>
              <a:rPr lang="en-US" sz="6000" i="1"/>
              <a:t>d ≤</a:t>
            </a:r>
            <a:endParaRPr lang="en-US" sz="600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Convolution Shadow Maps </a:t>
            </a:r>
            <a:r>
              <a:rPr lang="en-US" sz="2800" dirty="0" smtClean="0">
                <a:solidFill>
                  <a:schemeClr val="accent1">
                    <a:lumMod val="60000"/>
                    <a:lumOff val="40000"/>
                  </a:schemeClr>
                </a:solidFill>
              </a:rPr>
              <a:t>[</a:t>
            </a:r>
            <a:r>
              <a:rPr lang="en-US" sz="2800" dirty="0" err="1" smtClean="0">
                <a:solidFill>
                  <a:schemeClr val="accent1">
                    <a:lumMod val="60000"/>
                    <a:lumOff val="40000"/>
                  </a:schemeClr>
                </a:solidFill>
              </a:rPr>
              <a:t>Annen</a:t>
            </a:r>
            <a:r>
              <a:rPr lang="en-US" sz="2800" dirty="0" smtClean="0">
                <a:solidFill>
                  <a:schemeClr val="accent1">
                    <a:lumMod val="60000"/>
                    <a:lumOff val="40000"/>
                  </a:schemeClr>
                </a:solidFill>
              </a:rPr>
              <a:t> et al. 07]</a:t>
            </a:r>
            <a:endParaRPr lang="en-US" dirty="0"/>
          </a:p>
        </p:txBody>
      </p:sp>
      <p:sp>
        <p:nvSpPr>
          <p:cNvPr id="44034" name="Text Box 5"/>
          <p:cNvSpPr txBox="1">
            <a:spLocks noChangeArrowheads="1"/>
          </p:cNvSpPr>
          <p:nvPr/>
        </p:nvSpPr>
        <p:spPr bwMode="auto">
          <a:xfrm>
            <a:off x="114300" y="4179888"/>
            <a:ext cx="4400550" cy="1477962"/>
          </a:xfrm>
          <a:prstGeom prst="rect">
            <a:avLst/>
          </a:prstGeom>
          <a:noFill/>
          <a:ln w="9525">
            <a:noFill/>
            <a:miter lim="800000"/>
            <a:headEnd/>
            <a:tailEnd/>
          </a:ln>
        </p:spPr>
        <p:txBody>
          <a:bodyPr>
            <a:spAutoFit/>
          </a:bodyPr>
          <a:lstStyle/>
          <a:p>
            <a:pPr>
              <a:spcBef>
                <a:spcPct val="50000"/>
              </a:spcBef>
            </a:pPr>
            <a:r>
              <a:rPr lang="en-US" sz="3600" i="1" dirty="0" smtClean="0"/>
              <a:t>f(d, z</a:t>
            </a:r>
            <a:r>
              <a:rPr lang="en-US" sz="3600" i="1" dirty="0"/>
              <a:t>) =   </a:t>
            </a:r>
            <a:r>
              <a:rPr lang="en-US" sz="3600" dirty="0" smtClean="0"/>
              <a:t>1 </a:t>
            </a:r>
            <a:r>
              <a:rPr lang="en-US" sz="3600" dirty="0"/>
              <a:t>if </a:t>
            </a:r>
            <a:r>
              <a:rPr lang="en-US" sz="3600" i="1" dirty="0" smtClean="0"/>
              <a:t>d-z ≤ 0</a:t>
            </a:r>
            <a:endParaRPr lang="en-US" sz="3600" i="1" dirty="0"/>
          </a:p>
          <a:p>
            <a:pPr>
              <a:spcBef>
                <a:spcPct val="50000"/>
              </a:spcBef>
            </a:pPr>
            <a:r>
              <a:rPr lang="en-US" sz="3600" i="1" dirty="0"/>
              <a:t>               </a:t>
            </a:r>
            <a:r>
              <a:rPr lang="en-US" sz="3600" dirty="0"/>
              <a:t>0 if </a:t>
            </a:r>
            <a:r>
              <a:rPr lang="en-US" sz="3600" i="1" dirty="0" smtClean="0"/>
              <a:t>d-z </a:t>
            </a:r>
            <a:r>
              <a:rPr lang="en-US" sz="3600" i="1" dirty="0"/>
              <a:t>&gt; </a:t>
            </a:r>
            <a:r>
              <a:rPr lang="en-US" sz="3600" i="1" dirty="0" smtClean="0"/>
              <a:t>0</a:t>
            </a:r>
            <a:endParaRPr lang="en-US" sz="3600" dirty="0"/>
          </a:p>
        </p:txBody>
      </p:sp>
      <p:sp>
        <p:nvSpPr>
          <p:cNvPr id="46" name="Left Brace 45"/>
          <p:cNvSpPr/>
          <p:nvPr/>
        </p:nvSpPr>
        <p:spPr>
          <a:xfrm>
            <a:off x="1828800" y="4237038"/>
            <a:ext cx="150813" cy="13716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pic>
        <p:nvPicPr>
          <p:cNvPr id="44036" name="Picture 69" descr="heaviside2"/>
          <p:cNvPicPr>
            <a:picLocks noChangeAspect="1" noChangeArrowheads="1"/>
          </p:cNvPicPr>
          <p:nvPr/>
        </p:nvPicPr>
        <p:blipFill>
          <a:blip r:embed="rId3"/>
          <a:srcRect/>
          <a:stretch>
            <a:fillRect/>
          </a:stretch>
        </p:blipFill>
        <p:spPr bwMode="auto">
          <a:xfrm>
            <a:off x="5029200" y="3879850"/>
            <a:ext cx="2857500" cy="2349500"/>
          </a:xfrm>
          <a:prstGeom prst="rect">
            <a:avLst/>
          </a:prstGeom>
          <a:noFill/>
          <a:ln w="9525">
            <a:noFill/>
            <a:miter lim="800000"/>
            <a:headEnd/>
            <a:tailEnd/>
          </a:ln>
        </p:spPr>
      </p:pic>
      <p:sp>
        <p:nvSpPr>
          <p:cNvPr id="44037" name="TextBox 16"/>
          <p:cNvSpPr txBox="1">
            <a:spLocks noChangeArrowheads="1"/>
          </p:cNvSpPr>
          <p:nvPr/>
        </p:nvSpPr>
        <p:spPr bwMode="auto">
          <a:xfrm>
            <a:off x="6743700" y="4268788"/>
            <a:ext cx="1140057" cy="584775"/>
          </a:xfrm>
          <a:prstGeom prst="rect">
            <a:avLst/>
          </a:prstGeom>
          <a:noFill/>
          <a:ln w="9525">
            <a:noFill/>
            <a:miter lim="800000"/>
            <a:headEnd/>
            <a:tailEnd/>
          </a:ln>
        </p:spPr>
        <p:txBody>
          <a:bodyPr wrap="none">
            <a:spAutoFit/>
          </a:bodyPr>
          <a:lstStyle/>
          <a:p>
            <a:pPr algn="ctr"/>
            <a:r>
              <a:rPr lang="en-US" sz="3200" i="1" dirty="0" smtClean="0">
                <a:solidFill>
                  <a:srgbClr val="0033CC"/>
                </a:solidFill>
              </a:rPr>
              <a:t>f(d-z</a:t>
            </a:r>
            <a:r>
              <a:rPr lang="en-US" sz="3200" i="1" dirty="0">
                <a:solidFill>
                  <a:srgbClr val="0033CC"/>
                </a:solidFill>
              </a:rPr>
              <a:t>)</a:t>
            </a:r>
          </a:p>
        </p:txBody>
      </p:sp>
      <p:pic>
        <p:nvPicPr>
          <p:cNvPr id="44038" name="Picture 3"/>
          <p:cNvPicPr>
            <a:picLocks noChangeAspect="1" noChangeArrowheads="1"/>
          </p:cNvPicPr>
          <p:nvPr/>
        </p:nvPicPr>
        <p:blipFill>
          <a:blip r:embed="rId4"/>
          <a:srcRect/>
          <a:stretch>
            <a:fillRect/>
          </a:stretch>
        </p:blipFill>
        <p:spPr bwMode="auto">
          <a:xfrm>
            <a:off x="3443288" y="1257300"/>
            <a:ext cx="1811337" cy="1885950"/>
          </a:xfrm>
          <a:prstGeom prst="rect">
            <a:avLst/>
          </a:prstGeom>
          <a:noFill/>
          <a:ln w="9525">
            <a:noFill/>
            <a:miter lim="800000"/>
            <a:headEnd/>
            <a:tailEnd/>
          </a:ln>
        </p:spPr>
      </p:pic>
      <p:pic>
        <p:nvPicPr>
          <p:cNvPr id="44039" name="Picture 2"/>
          <p:cNvPicPr>
            <a:picLocks noChangeAspect="1" noChangeArrowheads="1"/>
          </p:cNvPicPr>
          <p:nvPr/>
        </p:nvPicPr>
        <p:blipFill>
          <a:blip r:embed="rId5"/>
          <a:srcRect/>
          <a:stretch>
            <a:fillRect/>
          </a:stretch>
        </p:blipFill>
        <p:spPr bwMode="auto">
          <a:xfrm>
            <a:off x="6415088" y="1257300"/>
            <a:ext cx="1814512" cy="1885950"/>
          </a:xfrm>
          <a:prstGeom prst="rect">
            <a:avLst/>
          </a:prstGeom>
          <a:noFill/>
          <a:ln w="9525">
            <a:noFill/>
            <a:miter lim="800000"/>
            <a:headEnd/>
            <a:tailEnd/>
          </a:ln>
        </p:spPr>
      </p:pic>
      <p:sp>
        <p:nvSpPr>
          <p:cNvPr id="44040" name="TextBox 21"/>
          <p:cNvSpPr txBox="1">
            <a:spLocks noChangeArrowheads="1"/>
          </p:cNvSpPr>
          <p:nvPr/>
        </p:nvSpPr>
        <p:spPr bwMode="auto">
          <a:xfrm>
            <a:off x="5672138" y="1657350"/>
            <a:ext cx="635000" cy="1016000"/>
          </a:xfrm>
          <a:prstGeom prst="rect">
            <a:avLst/>
          </a:prstGeom>
          <a:noFill/>
          <a:ln w="9525">
            <a:noFill/>
            <a:miter lim="800000"/>
            <a:headEnd/>
            <a:tailEnd/>
          </a:ln>
        </p:spPr>
        <p:txBody>
          <a:bodyPr wrap="none">
            <a:spAutoFit/>
          </a:bodyPr>
          <a:lstStyle/>
          <a:p>
            <a:r>
              <a:rPr lang="en-US" sz="6000"/>
              <a:t>=</a:t>
            </a:r>
          </a:p>
        </p:txBody>
      </p:sp>
      <p:sp>
        <p:nvSpPr>
          <p:cNvPr id="23" name="Left Bracket 22"/>
          <p:cNvSpPr/>
          <p:nvPr/>
        </p:nvSpPr>
        <p:spPr>
          <a:xfrm>
            <a:off x="2700338"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 name="Left Bracket 23"/>
          <p:cNvSpPr/>
          <p:nvPr/>
        </p:nvSpPr>
        <p:spPr>
          <a:xfrm flipH="1">
            <a:off x="5314950"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4043" name="TextBox 24"/>
          <p:cNvSpPr txBox="1">
            <a:spLocks noChangeArrowheads="1"/>
          </p:cNvSpPr>
          <p:nvPr/>
        </p:nvSpPr>
        <p:spPr bwMode="auto">
          <a:xfrm>
            <a:off x="2717800" y="1657350"/>
            <a:ext cx="825500" cy="1016000"/>
          </a:xfrm>
          <a:prstGeom prst="rect">
            <a:avLst/>
          </a:prstGeom>
          <a:noFill/>
          <a:ln w="9525">
            <a:noFill/>
            <a:miter lim="800000"/>
            <a:headEnd/>
            <a:tailEnd/>
          </a:ln>
        </p:spPr>
        <p:txBody>
          <a:bodyPr wrap="none">
            <a:spAutoFit/>
          </a:bodyPr>
          <a:lstStyle/>
          <a:p>
            <a:r>
              <a:rPr lang="en-US" sz="6000" i="1"/>
              <a:t>d</a:t>
            </a:r>
            <a:r>
              <a:rPr lang="en-US" sz="6000"/>
              <a:t>,</a:t>
            </a:r>
          </a:p>
        </p:txBody>
      </p:sp>
      <p:sp>
        <p:nvSpPr>
          <p:cNvPr id="44044" name="TextBox 25"/>
          <p:cNvSpPr txBox="1">
            <a:spLocks noChangeArrowheads="1"/>
          </p:cNvSpPr>
          <p:nvPr/>
        </p:nvSpPr>
        <p:spPr bwMode="auto">
          <a:xfrm>
            <a:off x="2185988" y="1657350"/>
            <a:ext cx="398462" cy="1016000"/>
          </a:xfrm>
          <a:prstGeom prst="rect">
            <a:avLst/>
          </a:prstGeom>
          <a:noFill/>
          <a:ln w="9525">
            <a:noFill/>
            <a:miter lim="800000"/>
            <a:headEnd/>
            <a:tailEnd/>
          </a:ln>
        </p:spPr>
        <p:txBody>
          <a:bodyPr wrap="none">
            <a:spAutoFit/>
          </a:bodyPr>
          <a:lstStyle/>
          <a:p>
            <a:r>
              <a:rPr lang="en-US" sz="6000" i="1"/>
              <a:t>f</a:t>
            </a:r>
            <a:endParaRPr lang="en-US" i="1"/>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7" name="Picture 51" descr="reconst16"/>
          <p:cNvPicPr>
            <a:picLocks noChangeAspect="1" noChangeArrowheads="1"/>
          </p:cNvPicPr>
          <p:nvPr/>
        </p:nvPicPr>
        <p:blipFill>
          <a:blip r:embed="rId4"/>
          <a:srcRect/>
          <a:stretch>
            <a:fillRect/>
          </a:stretch>
        </p:blipFill>
        <p:spPr bwMode="auto">
          <a:xfrm>
            <a:off x="5029200" y="3886200"/>
            <a:ext cx="3116263" cy="2343150"/>
          </a:xfrm>
          <a:prstGeom prst="rect">
            <a:avLst/>
          </a:prstGeom>
          <a:noFill/>
          <a:ln w="9525">
            <a:noFill/>
            <a:miter lim="800000"/>
            <a:headEnd/>
            <a:tailEnd/>
          </a:ln>
        </p:spPr>
      </p:pic>
      <p:sp>
        <p:nvSpPr>
          <p:cNvPr id="5" name="Title 1"/>
          <p:cNvSpPr>
            <a:spLocks noGrp="1"/>
          </p:cNvSpPr>
          <p:nvPr>
            <p:ph type="title"/>
          </p:nvPr>
        </p:nvSpPr>
        <p:spPr/>
        <p:txBody>
          <a:bodyPr/>
          <a:lstStyle/>
          <a:p>
            <a:pPr>
              <a:defRPr/>
            </a:pPr>
            <a:r>
              <a:rPr lang="en-US" dirty="0" smtClean="0"/>
              <a:t>Convolution Shadow Maps </a:t>
            </a:r>
            <a:r>
              <a:rPr lang="en-US" sz="2800" dirty="0" smtClean="0">
                <a:solidFill>
                  <a:schemeClr val="accent1">
                    <a:lumMod val="60000"/>
                    <a:lumOff val="40000"/>
                  </a:schemeClr>
                </a:solidFill>
              </a:rPr>
              <a:t>[</a:t>
            </a:r>
            <a:r>
              <a:rPr lang="en-US" sz="2800" dirty="0" err="1" smtClean="0">
                <a:solidFill>
                  <a:schemeClr val="accent1">
                    <a:lumMod val="60000"/>
                    <a:lumOff val="40000"/>
                  </a:schemeClr>
                </a:solidFill>
              </a:rPr>
              <a:t>Annen</a:t>
            </a:r>
            <a:r>
              <a:rPr lang="en-US" sz="2800" dirty="0" smtClean="0">
                <a:solidFill>
                  <a:schemeClr val="accent1">
                    <a:lumMod val="60000"/>
                    <a:lumOff val="40000"/>
                  </a:schemeClr>
                </a:solidFill>
              </a:rPr>
              <a:t> et al. 07]</a:t>
            </a:r>
            <a:endParaRPr lang="en-US" dirty="0"/>
          </a:p>
        </p:txBody>
      </p:sp>
      <p:pic>
        <p:nvPicPr>
          <p:cNvPr id="318469" name="Picture 3"/>
          <p:cNvPicPr>
            <a:picLocks noChangeAspect="1" noChangeArrowheads="1"/>
          </p:cNvPicPr>
          <p:nvPr/>
        </p:nvPicPr>
        <p:blipFill>
          <a:blip r:embed="rId5"/>
          <a:srcRect/>
          <a:stretch>
            <a:fillRect/>
          </a:stretch>
        </p:blipFill>
        <p:spPr bwMode="auto">
          <a:xfrm>
            <a:off x="3443288" y="1257300"/>
            <a:ext cx="1811337" cy="1885950"/>
          </a:xfrm>
          <a:prstGeom prst="rect">
            <a:avLst/>
          </a:prstGeom>
          <a:noFill/>
          <a:ln w="9525">
            <a:noFill/>
            <a:miter lim="800000"/>
            <a:headEnd/>
            <a:tailEnd/>
          </a:ln>
        </p:spPr>
      </p:pic>
      <p:pic>
        <p:nvPicPr>
          <p:cNvPr id="318470" name="Picture 2"/>
          <p:cNvPicPr>
            <a:picLocks noChangeAspect="1" noChangeArrowheads="1"/>
          </p:cNvPicPr>
          <p:nvPr/>
        </p:nvPicPr>
        <p:blipFill>
          <a:blip r:embed="rId6"/>
          <a:srcRect/>
          <a:stretch>
            <a:fillRect/>
          </a:stretch>
        </p:blipFill>
        <p:spPr bwMode="auto">
          <a:xfrm>
            <a:off x="6415088" y="1257300"/>
            <a:ext cx="1814512" cy="1885950"/>
          </a:xfrm>
          <a:prstGeom prst="rect">
            <a:avLst/>
          </a:prstGeom>
          <a:noFill/>
          <a:ln w="9525">
            <a:noFill/>
            <a:miter lim="800000"/>
            <a:headEnd/>
            <a:tailEnd/>
          </a:ln>
        </p:spPr>
      </p:pic>
      <p:sp>
        <p:nvSpPr>
          <p:cNvPr id="318471" name="TextBox 33"/>
          <p:cNvSpPr txBox="1">
            <a:spLocks noChangeArrowheads="1"/>
          </p:cNvSpPr>
          <p:nvPr/>
        </p:nvSpPr>
        <p:spPr bwMode="auto">
          <a:xfrm>
            <a:off x="5672138" y="1657350"/>
            <a:ext cx="635000" cy="1016000"/>
          </a:xfrm>
          <a:prstGeom prst="rect">
            <a:avLst/>
          </a:prstGeom>
          <a:noFill/>
          <a:ln w="9525">
            <a:noFill/>
            <a:miter lim="800000"/>
            <a:headEnd/>
            <a:tailEnd/>
          </a:ln>
        </p:spPr>
        <p:txBody>
          <a:bodyPr wrap="none">
            <a:spAutoFit/>
          </a:bodyPr>
          <a:lstStyle/>
          <a:p>
            <a:r>
              <a:rPr lang="en-US" sz="6000"/>
              <a:t>=</a:t>
            </a:r>
          </a:p>
        </p:txBody>
      </p:sp>
      <p:sp>
        <p:nvSpPr>
          <p:cNvPr id="38" name="Left Bracket 37"/>
          <p:cNvSpPr/>
          <p:nvPr/>
        </p:nvSpPr>
        <p:spPr>
          <a:xfrm>
            <a:off x="2700338"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9" name="Left Bracket 38"/>
          <p:cNvSpPr/>
          <p:nvPr/>
        </p:nvSpPr>
        <p:spPr>
          <a:xfrm flipH="1">
            <a:off x="5314950"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18474" name="TextBox 39"/>
          <p:cNvSpPr txBox="1">
            <a:spLocks noChangeArrowheads="1"/>
          </p:cNvSpPr>
          <p:nvPr/>
        </p:nvSpPr>
        <p:spPr bwMode="auto">
          <a:xfrm>
            <a:off x="2717800" y="1657350"/>
            <a:ext cx="825500" cy="1016000"/>
          </a:xfrm>
          <a:prstGeom prst="rect">
            <a:avLst/>
          </a:prstGeom>
          <a:noFill/>
          <a:ln w="9525">
            <a:noFill/>
            <a:miter lim="800000"/>
            <a:headEnd/>
            <a:tailEnd/>
          </a:ln>
        </p:spPr>
        <p:txBody>
          <a:bodyPr wrap="none">
            <a:spAutoFit/>
          </a:bodyPr>
          <a:lstStyle/>
          <a:p>
            <a:r>
              <a:rPr lang="en-US" sz="6000" i="1"/>
              <a:t>d</a:t>
            </a:r>
            <a:r>
              <a:rPr lang="en-US" sz="6000"/>
              <a:t>,</a:t>
            </a:r>
          </a:p>
        </p:txBody>
      </p:sp>
      <p:sp>
        <p:nvSpPr>
          <p:cNvPr id="318475" name="TextBox 40"/>
          <p:cNvSpPr txBox="1">
            <a:spLocks noChangeArrowheads="1"/>
          </p:cNvSpPr>
          <p:nvPr/>
        </p:nvSpPr>
        <p:spPr bwMode="auto">
          <a:xfrm>
            <a:off x="2185988" y="1657350"/>
            <a:ext cx="398462" cy="1016000"/>
          </a:xfrm>
          <a:prstGeom prst="rect">
            <a:avLst/>
          </a:prstGeom>
          <a:noFill/>
          <a:ln w="9525">
            <a:noFill/>
            <a:miter lim="800000"/>
            <a:headEnd/>
            <a:tailEnd/>
          </a:ln>
        </p:spPr>
        <p:txBody>
          <a:bodyPr wrap="none">
            <a:spAutoFit/>
          </a:bodyPr>
          <a:lstStyle/>
          <a:p>
            <a:r>
              <a:rPr lang="en-US" sz="6000" i="1"/>
              <a:t>f</a:t>
            </a:r>
            <a:endParaRPr lang="en-US" i="1"/>
          </a:p>
        </p:txBody>
      </p:sp>
      <p:graphicFrame>
        <p:nvGraphicFramePr>
          <p:cNvPr id="318466" name="Object 5"/>
          <p:cNvGraphicFramePr>
            <a:graphicFrameLocks noChangeAspect="1"/>
          </p:cNvGraphicFramePr>
          <p:nvPr/>
        </p:nvGraphicFramePr>
        <p:xfrm>
          <a:off x="1828800" y="4286250"/>
          <a:ext cx="768350" cy="1136650"/>
        </p:xfrm>
        <a:graphic>
          <a:graphicData uri="http://schemas.openxmlformats.org/presentationml/2006/ole">
            <p:oleObj spid="_x0000_s318466" name="Equation" r:id="rId7" imgW="291960" imgH="431640" progId="">
              <p:embed/>
            </p:oleObj>
          </a:graphicData>
        </a:graphic>
      </p:graphicFrame>
      <p:sp>
        <p:nvSpPr>
          <p:cNvPr id="22" name="Text Box 5"/>
          <p:cNvSpPr txBox="1">
            <a:spLocks noChangeArrowheads="1"/>
          </p:cNvSpPr>
          <p:nvPr/>
        </p:nvSpPr>
        <p:spPr bwMode="auto">
          <a:xfrm>
            <a:off x="171450" y="3721100"/>
            <a:ext cx="6638925" cy="1477963"/>
          </a:xfrm>
          <a:prstGeom prst="rect">
            <a:avLst/>
          </a:prstGeom>
          <a:noFill/>
          <a:ln w="9525">
            <a:noFill/>
            <a:miter lim="800000"/>
            <a:headEnd/>
            <a:tailEnd/>
          </a:ln>
        </p:spPr>
        <p:txBody>
          <a:bodyPr>
            <a:spAutoFit/>
          </a:bodyPr>
          <a:lstStyle/>
          <a:p>
            <a:pPr>
              <a:spcBef>
                <a:spcPct val="50000"/>
              </a:spcBef>
              <a:defRPr/>
            </a:pPr>
            <a:r>
              <a:rPr lang="en-US" sz="3600" i="1" dirty="0"/>
              <a:t>f(</a:t>
            </a:r>
            <a:r>
              <a:rPr lang="en-US" sz="3600" i="1" dirty="0" err="1"/>
              <a:t>d,z</a:t>
            </a:r>
            <a:r>
              <a:rPr lang="en-US" sz="3600" i="1" dirty="0"/>
              <a:t>) ≈ f </a:t>
            </a:r>
            <a:r>
              <a:rPr lang="en-US" sz="3600" dirty="0"/>
              <a:t>(</a:t>
            </a:r>
            <a:r>
              <a:rPr lang="en-US" sz="3600" i="1" dirty="0"/>
              <a:t>d, z</a:t>
            </a:r>
            <a:r>
              <a:rPr lang="en-US" sz="3600" dirty="0"/>
              <a:t>) </a:t>
            </a:r>
          </a:p>
          <a:p>
            <a:pPr>
              <a:spcBef>
                <a:spcPct val="50000"/>
              </a:spcBef>
              <a:defRPr/>
            </a:pPr>
            <a:r>
              <a:rPr lang="en-US" sz="3600" dirty="0"/>
              <a:t>         :=     </a:t>
            </a:r>
            <a:r>
              <a:rPr lang="en-US" sz="3600" i="1" dirty="0" err="1">
                <a:solidFill>
                  <a:srgbClr val="FFFF00"/>
                </a:solidFill>
              </a:rPr>
              <a:t>a</a:t>
            </a:r>
            <a:r>
              <a:rPr lang="en-US" sz="3600" i="1" baseline="-20000" dirty="0" err="1">
                <a:solidFill>
                  <a:srgbClr val="FFFF00"/>
                </a:solidFill>
              </a:rPr>
              <a:t>i</a:t>
            </a:r>
            <a:r>
              <a:rPr lang="en-US" sz="3600" dirty="0">
                <a:solidFill>
                  <a:srgbClr val="FFFF00"/>
                </a:solidFill>
              </a:rPr>
              <a:t>(</a:t>
            </a:r>
            <a:r>
              <a:rPr lang="en-US" sz="3600" i="1" dirty="0">
                <a:solidFill>
                  <a:srgbClr val="FFFF00"/>
                </a:solidFill>
              </a:rPr>
              <a:t>d</a:t>
            </a:r>
            <a:r>
              <a:rPr lang="en-US" sz="3600" dirty="0">
                <a:solidFill>
                  <a:srgbClr val="FFFF00"/>
                </a:solidFill>
              </a:rPr>
              <a:t>)</a:t>
            </a:r>
            <a:r>
              <a:rPr lang="en-US" sz="3600" i="1" dirty="0">
                <a:solidFill>
                  <a:schemeClr val="accent2">
                    <a:lumMod val="60000"/>
                    <a:lumOff val="40000"/>
                  </a:schemeClr>
                </a:solidFill>
              </a:rPr>
              <a:t> </a:t>
            </a:r>
            <a:r>
              <a:rPr lang="en-US" sz="3600" i="1" dirty="0">
                <a:solidFill>
                  <a:schemeClr val="accent1">
                    <a:lumMod val="60000"/>
                    <a:lumOff val="40000"/>
                  </a:schemeClr>
                </a:solidFill>
              </a:rPr>
              <a:t>B</a:t>
            </a:r>
            <a:r>
              <a:rPr lang="en-US" sz="3600" i="1" baseline="-20000" dirty="0">
                <a:solidFill>
                  <a:schemeClr val="accent1">
                    <a:lumMod val="60000"/>
                    <a:lumOff val="40000"/>
                  </a:schemeClr>
                </a:solidFill>
              </a:rPr>
              <a:t>i</a:t>
            </a:r>
            <a:r>
              <a:rPr lang="en-US" sz="3600" dirty="0">
                <a:solidFill>
                  <a:schemeClr val="accent1">
                    <a:lumMod val="60000"/>
                    <a:lumOff val="40000"/>
                  </a:schemeClr>
                </a:solidFill>
              </a:rPr>
              <a:t>(</a:t>
            </a:r>
            <a:r>
              <a:rPr lang="en-US" sz="3600" i="1" dirty="0">
                <a:solidFill>
                  <a:schemeClr val="accent1">
                    <a:lumMod val="60000"/>
                    <a:lumOff val="40000"/>
                  </a:schemeClr>
                </a:solidFill>
              </a:rPr>
              <a:t>z</a:t>
            </a:r>
            <a:r>
              <a:rPr lang="en-US" sz="3600" dirty="0">
                <a:solidFill>
                  <a:schemeClr val="accent1">
                    <a:lumMod val="60000"/>
                    <a:lumOff val="40000"/>
                  </a:schemeClr>
                </a:solidFill>
              </a:rPr>
              <a:t>)</a:t>
            </a:r>
          </a:p>
        </p:txBody>
      </p:sp>
      <p:sp>
        <p:nvSpPr>
          <p:cNvPr id="318477" name="TextBox 22"/>
          <p:cNvSpPr txBox="1">
            <a:spLocks noChangeArrowheads="1"/>
          </p:cNvSpPr>
          <p:nvPr/>
        </p:nvSpPr>
        <p:spPr bwMode="auto">
          <a:xfrm>
            <a:off x="6711950" y="4286250"/>
            <a:ext cx="1140057" cy="584775"/>
          </a:xfrm>
          <a:prstGeom prst="rect">
            <a:avLst/>
          </a:prstGeom>
          <a:noFill/>
          <a:ln w="9525">
            <a:noFill/>
            <a:miter lim="800000"/>
            <a:headEnd/>
            <a:tailEnd/>
          </a:ln>
        </p:spPr>
        <p:txBody>
          <a:bodyPr wrap="none">
            <a:spAutoFit/>
          </a:bodyPr>
          <a:lstStyle/>
          <a:p>
            <a:pPr algn="ctr"/>
            <a:r>
              <a:rPr lang="en-US" sz="3200" i="1" dirty="0" smtClean="0">
                <a:solidFill>
                  <a:srgbClr val="FF0000"/>
                </a:solidFill>
              </a:rPr>
              <a:t>f(d-z</a:t>
            </a:r>
            <a:r>
              <a:rPr lang="en-US" sz="3200" i="1" dirty="0">
                <a:solidFill>
                  <a:srgbClr val="FF0000"/>
                </a:solidFill>
              </a:rPr>
              <a:t>)</a:t>
            </a:r>
          </a:p>
        </p:txBody>
      </p:sp>
      <p:sp>
        <p:nvSpPr>
          <p:cNvPr id="318478" name="TextBox 23"/>
          <p:cNvSpPr txBox="1">
            <a:spLocks noChangeArrowheads="1"/>
          </p:cNvSpPr>
          <p:nvPr/>
        </p:nvSpPr>
        <p:spPr bwMode="auto">
          <a:xfrm>
            <a:off x="6769100" y="4171950"/>
            <a:ext cx="319088" cy="369888"/>
          </a:xfrm>
          <a:prstGeom prst="rect">
            <a:avLst/>
          </a:prstGeom>
          <a:noFill/>
          <a:ln w="9525">
            <a:noFill/>
            <a:miter lim="800000"/>
            <a:headEnd/>
            <a:tailEnd/>
          </a:ln>
        </p:spPr>
        <p:txBody>
          <a:bodyPr wrap="none">
            <a:spAutoFit/>
          </a:bodyPr>
          <a:lstStyle/>
          <a:p>
            <a:r>
              <a:rPr lang="en-US">
                <a:solidFill>
                  <a:srgbClr val="FF0000"/>
                </a:solidFill>
              </a:rPr>
              <a:t>~</a:t>
            </a:r>
          </a:p>
        </p:txBody>
      </p:sp>
      <p:sp>
        <p:nvSpPr>
          <p:cNvPr id="318479" name="TextBox 24"/>
          <p:cNvSpPr txBox="1">
            <a:spLocks noChangeArrowheads="1"/>
          </p:cNvSpPr>
          <p:nvPr/>
        </p:nvSpPr>
        <p:spPr bwMode="auto">
          <a:xfrm>
            <a:off x="1751013" y="3543300"/>
            <a:ext cx="363537" cy="461963"/>
          </a:xfrm>
          <a:prstGeom prst="rect">
            <a:avLst/>
          </a:prstGeom>
          <a:noFill/>
          <a:ln w="9525">
            <a:noFill/>
            <a:miter lim="800000"/>
            <a:headEnd/>
            <a:tailEnd/>
          </a:ln>
        </p:spPr>
        <p:txBody>
          <a:bodyPr wrap="none">
            <a:spAutoFit/>
          </a:bodyPr>
          <a:lstStyle/>
          <a:p>
            <a:r>
              <a:rPr lang="en-US" sz="2400"/>
              <a:t>~</a:t>
            </a:r>
          </a:p>
        </p:txBody>
      </p:sp>
      <p:pic>
        <p:nvPicPr>
          <p:cNvPr id="318480" name="Picture 59" descr="plot_sin01"/>
          <p:cNvPicPr>
            <a:picLocks noChangeAspect="1" noChangeArrowheads="1"/>
          </p:cNvPicPr>
          <p:nvPr/>
        </p:nvPicPr>
        <p:blipFill>
          <a:blip r:embed="rId8"/>
          <a:srcRect/>
          <a:stretch>
            <a:fillRect/>
          </a:stretch>
        </p:blipFill>
        <p:spPr bwMode="auto">
          <a:xfrm>
            <a:off x="800100" y="5600700"/>
            <a:ext cx="850900" cy="639763"/>
          </a:xfrm>
          <a:prstGeom prst="rect">
            <a:avLst/>
          </a:prstGeom>
          <a:noFill/>
          <a:ln w="9525">
            <a:noFill/>
            <a:miter lim="800000"/>
            <a:headEnd/>
            <a:tailEnd/>
          </a:ln>
        </p:spPr>
      </p:pic>
      <p:pic>
        <p:nvPicPr>
          <p:cNvPr id="318481" name="Picture 60" descr="plot_sin02"/>
          <p:cNvPicPr>
            <a:picLocks noChangeAspect="1" noChangeArrowheads="1"/>
          </p:cNvPicPr>
          <p:nvPr/>
        </p:nvPicPr>
        <p:blipFill>
          <a:blip r:embed="rId9"/>
          <a:srcRect/>
          <a:stretch>
            <a:fillRect/>
          </a:stretch>
        </p:blipFill>
        <p:spPr bwMode="auto">
          <a:xfrm>
            <a:off x="1771650" y="5600700"/>
            <a:ext cx="850900" cy="639763"/>
          </a:xfrm>
          <a:prstGeom prst="rect">
            <a:avLst/>
          </a:prstGeom>
          <a:noFill/>
          <a:ln w="9525">
            <a:noFill/>
            <a:miter lim="800000"/>
            <a:headEnd/>
            <a:tailEnd/>
          </a:ln>
        </p:spPr>
      </p:pic>
      <p:pic>
        <p:nvPicPr>
          <p:cNvPr id="318482" name="Picture 61" descr="plot_sin04"/>
          <p:cNvPicPr>
            <a:picLocks noChangeAspect="1" noChangeArrowheads="1"/>
          </p:cNvPicPr>
          <p:nvPr/>
        </p:nvPicPr>
        <p:blipFill>
          <a:blip r:embed="rId10"/>
          <a:srcRect/>
          <a:stretch>
            <a:fillRect/>
          </a:stretch>
        </p:blipFill>
        <p:spPr bwMode="auto">
          <a:xfrm>
            <a:off x="2727325" y="5600700"/>
            <a:ext cx="850900" cy="639763"/>
          </a:xfrm>
          <a:prstGeom prst="rect">
            <a:avLst/>
          </a:prstGeom>
          <a:noFill/>
          <a:ln w="9525">
            <a:noFill/>
            <a:miter lim="800000"/>
            <a:headEnd/>
            <a:tailEnd/>
          </a:ln>
        </p:spPr>
      </p:pic>
      <p:sp>
        <p:nvSpPr>
          <p:cNvPr id="29" name="Text Box 5"/>
          <p:cNvSpPr txBox="1">
            <a:spLocks noChangeArrowheads="1"/>
          </p:cNvSpPr>
          <p:nvPr/>
        </p:nvSpPr>
        <p:spPr bwMode="auto">
          <a:xfrm>
            <a:off x="1200150"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0</a:t>
            </a:r>
            <a:endParaRPr lang="en-US" sz="2000" dirty="0">
              <a:solidFill>
                <a:schemeClr val="accent1">
                  <a:lumMod val="60000"/>
                  <a:lumOff val="40000"/>
                </a:schemeClr>
              </a:solidFill>
            </a:endParaRPr>
          </a:p>
        </p:txBody>
      </p:sp>
      <p:sp>
        <p:nvSpPr>
          <p:cNvPr id="30" name="Text Box 5"/>
          <p:cNvSpPr txBox="1">
            <a:spLocks noChangeArrowheads="1"/>
          </p:cNvSpPr>
          <p:nvPr/>
        </p:nvSpPr>
        <p:spPr bwMode="auto">
          <a:xfrm>
            <a:off x="2212975"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1</a:t>
            </a:r>
            <a:endParaRPr lang="en-US" sz="2000" dirty="0">
              <a:solidFill>
                <a:schemeClr val="accent1">
                  <a:lumMod val="60000"/>
                  <a:lumOff val="40000"/>
                </a:schemeClr>
              </a:solidFill>
            </a:endParaRPr>
          </a:p>
        </p:txBody>
      </p:sp>
      <p:sp>
        <p:nvSpPr>
          <p:cNvPr id="31" name="Text Box 5"/>
          <p:cNvSpPr txBox="1">
            <a:spLocks noChangeArrowheads="1"/>
          </p:cNvSpPr>
          <p:nvPr/>
        </p:nvSpPr>
        <p:spPr bwMode="auto">
          <a:xfrm>
            <a:off x="3175000"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2</a:t>
            </a:r>
            <a:endParaRPr lang="en-US" sz="2000" dirty="0">
              <a:solidFill>
                <a:schemeClr val="accent1">
                  <a:lumMod val="60000"/>
                  <a:lumOff val="40000"/>
                </a:schemeClr>
              </a:solidFill>
            </a:endParaRPr>
          </a:p>
        </p:txBody>
      </p:sp>
      <p:sp>
        <p:nvSpPr>
          <p:cNvPr id="318486" name="TextBox 31"/>
          <p:cNvSpPr txBox="1">
            <a:spLocks noChangeArrowheads="1"/>
          </p:cNvSpPr>
          <p:nvPr/>
        </p:nvSpPr>
        <p:spPr bwMode="auto">
          <a:xfrm>
            <a:off x="3657600" y="5886450"/>
            <a:ext cx="415925" cy="369888"/>
          </a:xfrm>
          <a:prstGeom prst="rect">
            <a:avLst/>
          </a:prstGeom>
          <a:noFill/>
          <a:ln w="9525">
            <a:noFill/>
            <a:miter lim="800000"/>
            <a:headEnd/>
            <a:tailEnd/>
          </a:ln>
        </p:spPr>
        <p:txBody>
          <a:bodyPr wrap="none">
            <a:spAutoFit/>
          </a:bodyPr>
          <a:lstStyle/>
          <a:p>
            <a:r>
              <a:rPr lang="en-US"/>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3"/>
          <a:srcRect/>
          <a:stretch>
            <a:fillRect/>
          </a:stretch>
        </p:blipFill>
        <p:spPr bwMode="auto">
          <a:xfrm>
            <a:off x="2114550" y="876300"/>
            <a:ext cx="4857750" cy="4857750"/>
          </a:xfrm>
          <a:prstGeom prst="rect">
            <a:avLst/>
          </a:prstGeom>
          <a:noFill/>
          <a:ln w="9525">
            <a:noFill/>
            <a:miter lim="800000"/>
            <a:headEnd/>
            <a:tailEnd/>
          </a:ln>
        </p:spPr>
      </p:pic>
      <p:sp>
        <p:nvSpPr>
          <p:cNvPr id="6" name="Oval 5"/>
          <p:cNvSpPr/>
          <p:nvPr/>
        </p:nvSpPr>
        <p:spPr>
          <a:xfrm>
            <a:off x="3143250" y="4457700"/>
            <a:ext cx="228600" cy="139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68" name="TextBox 17"/>
          <p:cNvSpPr txBox="1">
            <a:spLocks noChangeArrowheads="1"/>
          </p:cNvSpPr>
          <p:nvPr/>
        </p:nvSpPr>
        <p:spPr bwMode="auto">
          <a:xfrm>
            <a:off x="2439689" y="5772150"/>
            <a:ext cx="4265911" cy="523220"/>
          </a:xfrm>
          <a:prstGeom prst="rect">
            <a:avLst/>
          </a:prstGeom>
          <a:noFill/>
          <a:ln w="9525">
            <a:noFill/>
            <a:miter lim="800000"/>
            <a:headEnd/>
            <a:tailEnd/>
          </a:ln>
        </p:spPr>
        <p:txBody>
          <a:bodyPr wrap="none">
            <a:spAutoFit/>
          </a:bodyPr>
          <a:lstStyle/>
          <a:p>
            <a:r>
              <a:rPr lang="en-US" sz="2800" dirty="0" smtClean="0"/>
              <a:t>Filtered Shadow Mapping</a:t>
            </a:r>
            <a:endParaRPr lang="en-US" sz="2800" dirty="0"/>
          </a:p>
        </p:txBody>
      </p:sp>
      <p:pic>
        <p:nvPicPr>
          <p:cNvPr id="8" name="Picture 3"/>
          <p:cNvPicPr>
            <a:picLocks noChangeAspect="1" noChangeArrowheads="1"/>
          </p:cNvPicPr>
          <p:nvPr/>
        </p:nvPicPr>
        <p:blipFill>
          <a:blip r:embed="rId4"/>
          <a:srcRect/>
          <a:stretch>
            <a:fillRect/>
          </a:stretch>
        </p:blipFill>
        <p:spPr bwMode="auto">
          <a:xfrm>
            <a:off x="6629400" y="266700"/>
            <a:ext cx="1244151" cy="1295400"/>
          </a:xfrm>
          <a:prstGeom prst="rect">
            <a:avLst/>
          </a:prstGeom>
          <a:noFill/>
          <a:ln w="9525">
            <a:noFill/>
            <a:miter lim="800000"/>
            <a:headEnd/>
            <a:tailEnd/>
          </a:ln>
        </p:spPr>
      </p:pic>
      <p:sp>
        <p:nvSpPr>
          <p:cNvPr id="9" name="Oval 8"/>
          <p:cNvSpPr/>
          <p:nvPr/>
        </p:nvSpPr>
        <p:spPr>
          <a:xfrm>
            <a:off x="800100" y="3314700"/>
            <a:ext cx="533400" cy="571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extBox 9"/>
          <p:cNvSpPr txBox="1"/>
          <p:nvPr/>
        </p:nvSpPr>
        <p:spPr>
          <a:xfrm>
            <a:off x="228600" y="3886200"/>
            <a:ext cx="1673856" cy="461665"/>
          </a:xfrm>
          <a:prstGeom prst="rect">
            <a:avLst/>
          </a:prstGeom>
          <a:noFill/>
        </p:spPr>
        <p:txBody>
          <a:bodyPr wrap="none" rtlCol="0">
            <a:spAutoFit/>
          </a:bodyPr>
          <a:lstStyle/>
          <a:p>
            <a:r>
              <a:rPr lang="en-US" sz="2400" dirty="0" smtClean="0">
                <a:solidFill>
                  <a:srgbClr val="FF0000"/>
                </a:solidFill>
              </a:rPr>
              <a:t>Filter width</a:t>
            </a:r>
            <a:endParaRPr lang="en-US" sz="2400" dirty="0">
              <a:solidFill>
                <a:srgbClr val="FF000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9491" name="Picture 51" descr="reconst16"/>
          <p:cNvPicPr>
            <a:picLocks noChangeAspect="1" noChangeArrowheads="1"/>
          </p:cNvPicPr>
          <p:nvPr/>
        </p:nvPicPr>
        <p:blipFill>
          <a:blip r:embed="rId4"/>
          <a:srcRect/>
          <a:stretch>
            <a:fillRect/>
          </a:stretch>
        </p:blipFill>
        <p:spPr bwMode="auto">
          <a:xfrm>
            <a:off x="5029200" y="3886200"/>
            <a:ext cx="3116263" cy="2343150"/>
          </a:xfrm>
          <a:prstGeom prst="rect">
            <a:avLst/>
          </a:prstGeom>
          <a:noFill/>
          <a:ln w="9525">
            <a:noFill/>
            <a:miter lim="800000"/>
            <a:headEnd/>
            <a:tailEnd/>
          </a:ln>
        </p:spPr>
      </p:pic>
      <p:sp>
        <p:nvSpPr>
          <p:cNvPr id="5" name="Title 1"/>
          <p:cNvSpPr>
            <a:spLocks noGrp="1"/>
          </p:cNvSpPr>
          <p:nvPr>
            <p:ph type="title"/>
          </p:nvPr>
        </p:nvSpPr>
        <p:spPr/>
        <p:txBody>
          <a:bodyPr/>
          <a:lstStyle/>
          <a:p>
            <a:pPr>
              <a:defRPr/>
            </a:pPr>
            <a:r>
              <a:rPr lang="en-US" dirty="0" smtClean="0"/>
              <a:t>Convolution Shadow Maps </a:t>
            </a:r>
            <a:r>
              <a:rPr lang="en-US" sz="2800" dirty="0" smtClean="0">
                <a:solidFill>
                  <a:schemeClr val="accent1">
                    <a:lumMod val="60000"/>
                    <a:lumOff val="40000"/>
                  </a:schemeClr>
                </a:solidFill>
              </a:rPr>
              <a:t>[</a:t>
            </a:r>
            <a:r>
              <a:rPr lang="en-US" sz="2800" dirty="0" err="1" smtClean="0">
                <a:solidFill>
                  <a:schemeClr val="accent1">
                    <a:lumMod val="60000"/>
                    <a:lumOff val="40000"/>
                  </a:schemeClr>
                </a:solidFill>
              </a:rPr>
              <a:t>Annen</a:t>
            </a:r>
            <a:r>
              <a:rPr lang="en-US" sz="2800" dirty="0" smtClean="0">
                <a:solidFill>
                  <a:schemeClr val="accent1">
                    <a:lumMod val="60000"/>
                    <a:lumOff val="40000"/>
                  </a:schemeClr>
                </a:solidFill>
              </a:rPr>
              <a:t> et al. 07]</a:t>
            </a:r>
            <a:endParaRPr lang="en-US" dirty="0"/>
          </a:p>
        </p:txBody>
      </p:sp>
      <p:pic>
        <p:nvPicPr>
          <p:cNvPr id="319493" name="Picture 3"/>
          <p:cNvPicPr>
            <a:picLocks noChangeAspect="1" noChangeArrowheads="1"/>
          </p:cNvPicPr>
          <p:nvPr/>
        </p:nvPicPr>
        <p:blipFill>
          <a:blip r:embed="rId5"/>
          <a:srcRect/>
          <a:stretch>
            <a:fillRect/>
          </a:stretch>
        </p:blipFill>
        <p:spPr bwMode="auto">
          <a:xfrm>
            <a:off x="3443288" y="1257300"/>
            <a:ext cx="1811337" cy="1885950"/>
          </a:xfrm>
          <a:prstGeom prst="rect">
            <a:avLst/>
          </a:prstGeom>
          <a:noFill/>
          <a:ln w="9525">
            <a:noFill/>
            <a:miter lim="800000"/>
            <a:headEnd/>
            <a:tailEnd/>
          </a:ln>
        </p:spPr>
      </p:pic>
      <p:pic>
        <p:nvPicPr>
          <p:cNvPr id="319494" name="Picture 2"/>
          <p:cNvPicPr>
            <a:picLocks noChangeAspect="1" noChangeArrowheads="1"/>
          </p:cNvPicPr>
          <p:nvPr/>
        </p:nvPicPr>
        <p:blipFill>
          <a:blip r:embed="rId6"/>
          <a:srcRect/>
          <a:stretch>
            <a:fillRect/>
          </a:stretch>
        </p:blipFill>
        <p:spPr bwMode="auto">
          <a:xfrm>
            <a:off x="6415088" y="1257300"/>
            <a:ext cx="1814512" cy="1885950"/>
          </a:xfrm>
          <a:prstGeom prst="rect">
            <a:avLst/>
          </a:prstGeom>
          <a:noFill/>
          <a:ln w="9525">
            <a:noFill/>
            <a:miter lim="800000"/>
            <a:headEnd/>
            <a:tailEnd/>
          </a:ln>
        </p:spPr>
      </p:pic>
      <p:sp>
        <p:nvSpPr>
          <p:cNvPr id="319495" name="TextBox 33"/>
          <p:cNvSpPr txBox="1">
            <a:spLocks noChangeArrowheads="1"/>
          </p:cNvSpPr>
          <p:nvPr/>
        </p:nvSpPr>
        <p:spPr bwMode="auto">
          <a:xfrm>
            <a:off x="5672138" y="1657350"/>
            <a:ext cx="635000" cy="1016000"/>
          </a:xfrm>
          <a:prstGeom prst="rect">
            <a:avLst/>
          </a:prstGeom>
          <a:noFill/>
          <a:ln w="9525">
            <a:noFill/>
            <a:miter lim="800000"/>
            <a:headEnd/>
            <a:tailEnd/>
          </a:ln>
        </p:spPr>
        <p:txBody>
          <a:bodyPr wrap="none">
            <a:spAutoFit/>
          </a:bodyPr>
          <a:lstStyle/>
          <a:p>
            <a:r>
              <a:rPr lang="en-US" sz="6000"/>
              <a:t>=</a:t>
            </a:r>
          </a:p>
        </p:txBody>
      </p:sp>
      <p:sp>
        <p:nvSpPr>
          <p:cNvPr id="38" name="Left Bracket 37"/>
          <p:cNvSpPr/>
          <p:nvPr/>
        </p:nvSpPr>
        <p:spPr>
          <a:xfrm>
            <a:off x="2700338"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9" name="Left Bracket 38"/>
          <p:cNvSpPr/>
          <p:nvPr/>
        </p:nvSpPr>
        <p:spPr>
          <a:xfrm flipH="1">
            <a:off x="5314950"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19498" name="TextBox 39"/>
          <p:cNvSpPr txBox="1">
            <a:spLocks noChangeArrowheads="1"/>
          </p:cNvSpPr>
          <p:nvPr/>
        </p:nvSpPr>
        <p:spPr bwMode="auto">
          <a:xfrm>
            <a:off x="2717800" y="1657350"/>
            <a:ext cx="825500" cy="1016000"/>
          </a:xfrm>
          <a:prstGeom prst="rect">
            <a:avLst/>
          </a:prstGeom>
          <a:noFill/>
          <a:ln w="9525">
            <a:noFill/>
            <a:miter lim="800000"/>
            <a:headEnd/>
            <a:tailEnd/>
          </a:ln>
        </p:spPr>
        <p:txBody>
          <a:bodyPr wrap="none">
            <a:spAutoFit/>
          </a:bodyPr>
          <a:lstStyle/>
          <a:p>
            <a:r>
              <a:rPr lang="en-US" sz="6000" i="1"/>
              <a:t>d</a:t>
            </a:r>
            <a:r>
              <a:rPr lang="en-US" sz="6000"/>
              <a:t>,</a:t>
            </a:r>
          </a:p>
        </p:txBody>
      </p:sp>
      <p:graphicFrame>
        <p:nvGraphicFramePr>
          <p:cNvPr id="319490" name="Object 5"/>
          <p:cNvGraphicFramePr>
            <a:graphicFrameLocks noChangeAspect="1"/>
          </p:cNvGraphicFramePr>
          <p:nvPr/>
        </p:nvGraphicFramePr>
        <p:xfrm>
          <a:off x="1828800" y="4286250"/>
          <a:ext cx="768350" cy="1136650"/>
        </p:xfrm>
        <a:graphic>
          <a:graphicData uri="http://schemas.openxmlformats.org/presentationml/2006/ole">
            <p:oleObj spid="_x0000_s319490" name="Equation" r:id="rId7" imgW="291960" imgH="431640" progId="">
              <p:embed/>
            </p:oleObj>
          </a:graphicData>
        </a:graphic>
      </p:graphicFrame>
      <p:sp>
        <p:nvSpPr>
          <p:cNvPr id="22" name="Text Box 5"/>
          <p:cNvSpPr txBox="1">
            <a:spLocks noChangeArrowheads="1"/>
          </p:cNvSpPr>
          <p:nvPr/>
        </p:nvSpPr>
        <p:spPr bwMode="auto">
          <a:xfrm>
            <a:off x="171450" y="3721100"/>
            <a:ext cx="6638925" cy="1477963"/>
          </a:xfrm>
          <a:prstGeom prst="rect">
            <a:avLst/>
          </a:prstGeom>
          <a:noFill/>
          <a:ln w="9525">
            <a:noFill/>
            <a:miter lim="800000"/>
            <a:headEnd/>
            <a:tailEnd/>
          </a:ln>
        </p:spPr>
        <p:txBody>
          <a:bodyPr>
            <a:spAutoFit/>
          </a:bodyPr>
          <a:lstStyle/>
          <a:p>
            <a:pPr>
              <a:spcBef>
                <a:spcPct val="50000"/>
              </a:spcBef>
              <a:defRPr/>
            </a:pPr>
            <a:r>
              <a:rPr lang="en-US" sz="3600" i="1" dirty="0"/>
              <a:t>f(</a:t>
            </a:r>
            <a:r>
              <a:rPr lang="en-US" sz="3600" i="1" dirty="0" err="1"/>
              <a:t>d,z</a:t>
            </a:r>
            <a:r>
              <a:rPr lang="en-US" sz="3600" i="1" dirty="0"/>
              <a:t>) ≈ f </a:t>
            </a:r>
            <a:r>
              <a:rPr lang="en-US" sz="3600" dirty="0"/>
              <a:t>(</a:t>
            </a:r>
            <a:r>
              <a:rPr lang="en-US" sz="3600" i="1" dirty="0"/>
              <a:t>d, z</a:t>
            </a:r>
            <a:r>
              <a:rPr lang="en-US" sz="3600" dirty="0"/>
              <a:t>) </a:t>
            </a:r>
          </a:p>
          <a:p>
            <a:pPr>
              <a:spcBef>
                <a:spcPct val="50000"/>
              </a:spcBef>
              <a:defRPr/>
            </a:pPr>
            <a:r>
              <a:rPr lang="en-US" sz="3600" dirty="0"/>
              <a:t>         :=     </a:t>
            </a:r>
            <a:r>
              <a:rPr lang="en-US" sz="3600" i="1" dirty="0" err="1">
                <a:solidFill>
                  <a:srgbClr val="FFFF00"/>
                </a:solidFill>
              </a:rPr>
              <a:t>a</a:t>
            </a:r>
            <a:r>
              <a:rPr lang="en-US" sz="3600" i="1" baseline="-20000" dirty="0" err="1">
                <a:solidFill>
                  <a:srgbClr val="FFFF00"/>
                </a:solidFill>
              </a:rPr>
              <a:t>i</a:t>
            </a:r>
            <a:r>
              <a:rPr lang="en-US" sz="3600" dirty="0">
                <a:solidFill>
                  <a:srgbClr val="FFFF00"/>
                </a:solidFill>
              </a:rPr>
              <a:t>(</a:t>
            </a:r>
            <a:r>
              <a:rPr lang="en-US" sz="3600" i="1" dirty="0">
                <a:solidFill>
                  <a:srgbClr val="FFFF00"/>
                </a:solidFill>
              </a:rPr>
              <a:t>d</a:t>
            </a:r>
            <a:r>
              <a:rPr lang="en-US" sz="3600" dirty="0">
                <a:solidFill>
                  <a:srgbClr val="FFFF00"/>
                </a:solidFill>
              </a:rPr>
              <a:t>)</a:t>
            </a:r>
            <a:r>
              <a:rPr lang="en-US" sz="3600" i="1" dirty="0">
                <a:solidFill>
                  <a:schemeClr val="accent2">
                    <a:lumMod val="60000"/>
                    <a:lumOff val="40000"/>
                  </a:schemeClr>
                </a:solidFill>
              </a:rPr>
              <a:t> </a:t>
            </a:r>
            <a:r>
              <a:rPr lang="en-US" sz="3600" i="1" dirty="0">
                <a:solidFill>
                  <a:schemeClr val="accent1">
                    <a:lumMod val="60000"/>
                    <a:lumOff val="40000"/>
                  </a:schemeClr>
                </a:solidFill>
              </a:rPr>
              <a:t>B</a:t>
            </a:r>
            <a:r>
              <a:rPr lang="en-US" sz="3600" i="1" baseline="-20000" dirty="0">
                <a:solidFill>
                  <a:schemeClr val="accent1">
                    <a:lumMod val="60000"/>
                    <a:lumOff val="40000"/>
                  </a:schemeClr>
                </a:solidFill>
              </a:rPr>
              <a:t>i</a:t>
            </a:r>
            <a:r>
              <a:rPr lang="en-US" sz="3600" dirty="0">
                <a:solidFill>
                  <a:schemeClr val="accent1">
                    <a:lumMod val="60000"/>
                    <a:lumOff val="40000"/>
                  </a:schemeClr>
                </a:solidFill>
              </a:rPr>
              <a:t>(</a:t>
            </a:r>
            <a:r>
              <a:rPr lang="en-US" sz="3600" i="1" dirty="0">
                <a:solidFill>
                  <a:schemeClr val="accent1">
                    <a:lumMod val="60000"/>
                    <a:lumOff val="40000"/>
                  </a:schemeClr>
                </a:solidFill>
              </a:rPr>
              <a:t>z</a:t>
            </a:r>
            <a:r>
              <a:rPr lang="en-US" sz="3600" dirty="0">
                <a:solidFill>
                  <a:schemeClr val="accent1">
                    <a:lumMod val="60000"/>
                    <a:lumOff val="40000"/>
                  </a:schemeClr>
                </a:solidFill>
              </a:rPr>
              <a:t>)</a:t>
            </a:r>
          </a:p>
        </p:txBody>
      </p:sp>
      <p:sp>
        <p:nvSpPr>
          <p:cNvPr id="319500" name="TextBox 22"/>
          <p:cNvSpPr txBox="1">
            <a:spLocks noChangeArrowheads="1"/>
          </p:cNvSpPr>
          <p:nvPr/>
        </p:nvSpPr>
        <p:spPr bwMode="auto">
          <a:xfrm>
            <a:off x="6711950" y="4286250"/>
            <a:ext cx="1140057" cy="584775"/>
          </a:xfrm>
          <a:prstGeom prst="rect">
            <a:avLst/>
          </a:prstGeom>
          <a:noFill/>
          <a:ln w="9525">
            <a:noFill/>
            <a:miter lim="800000"/>
            <a:headEnd/>
            <a:tailEnd/>
          </a:ln>
        </p:spPr>
        <p:txBody>
          <a:bodyPr wrap="none">
            <a:spAutoFit/>
          </a:bodyPr>
          <a:lstStyle/>
          <a:p>
            <a:pPr algn="ctr"/>
            <a:r>
              <a:rPr lang="en-US" sz="3200" i="1" dirty="0" smtClean="0">
                <a:solidFill>
                  <a:srgbClr val="FF0000"/>
                </a:solidFill>
              </a:rPr>
              <a:t>f(d-z</a:t>
            </a:r>
            <a:r>
              <a:rPr lang="en-US" sz="3200" i="1" dirty="0">
                <a:solidFill>
                  <a:srgbClr val="FF0000"/>
                </a:solidFill>
              </a:rPr>
              <a:t>)</a:t>
            </a:r>
          </a:p>
        </p:txBody>
      </p:sp>
      <p:sp>
        <p:nvSpPr>
          <p:cNvPr id="319501" name="TextBox 23"/>
          <p:cNvSpPr txBox="1">
            <a:spLocks noChangeArrowheads="1"/>
          </p:cNvSpPr>
          <p:nvPr/>
        </p:nvSpPr>
        <p:spPr bwMode="auto">
          <a:xfrm>
            <a:off x="6769100" y="4171950"/>
            <a:ext cx="319088" cy="369888"/>
          </a:xfrm>
          <a:prstGeom prst="rect">
            <a:avLst/>
          </a:prstGeom>
          <a:noFill/>
          <a:ln w="9525">
            <a:noFill/>
            <a:miter lim="800000"/>
            <a:headEnd/>
            <a:tailEnd/>
          </a:ln>
        </p:spPr>
        <p:txBody>
          <a:bodyPr wrap="none">
            <a:spAutoFit/>
          </a:bodyPr>
          <a:lstStyle/>
          <a:p>
            <a:r>
              <a:rPr lang="en-US">
                <a:solidFill>
                  <a:srgbClr val="FF0000"/>
                </a:solidFill>
              </a:rPr>
              <a:t>~</a:t>
            </a:r>
          </a:p>
        </p:txBody>
      </p:sp>
      <p:sp>
        <p:nvSpPr>
          <p:cNvPr id="319502" name="TextBox 24"/>
          <p:cNvSpPr txBox="1">
            <a:spLocks noChangeArrowheads="1"/>
          </p:cNvSpPr>
          <p:nvPr/>
        </p:nvSpPr>
        <p:spPr bwMode="auto">
          <a:xfrm>
            <a:off x="1751013" y="3543300"/>
            <a:ext cx="363537" cy="461963"/>
          </a:xfrm>
          <a:prstGeom prst="rect">
            <a:avLst/>
          </a:prstGeom>
          <a:noFill/>
          <a:ln w="9525">
            <a:noFill/>
            <a:miter lim="800000"/>
            <a:headEnd/>
            <a:tailEnd/>
          </a:ln>
        </p:spPr>
        <p:txBody>
          <a:bodyPr wrap="none">
            <a:spAutoFit/>
          </a:bodyPr>
          <a:lstStyle/>
          <a:p>
            <a:r>
              <a:rPr lang="en-US" sz="2400"/>
              <a:t>~</a:t>
            </a:r>
          </a:p>
        </p:txBody>
      </p:sp>
      <p:pic>
        <p:nvPicPr>
          <p:cNvPr id="319503" name="Picture 59" descr="plot_sin01"/>
          <p:cNvPicPr>
            <a:picLocks noChangeAspect="1" noChangeArrowheads="1"/>
          </p:cNvPicPr>
          <p:nvPr/>
        </p:nvPicPr>
        <p:blipFill>
          <a:blip r:embed="rId8"/>
          <a:srcRect/>
          <a:stretch>
            <a:fillRect/>
          </a:stretch>
        </p:blipFill>
        <p:spPr bwMode="auto">
          <a:xfrm>
            <a:off x="800100" y="5600700"/>
            <a:ext cx="850900" cy="639763"/>
          </a:xfrm>
          <a:prstGeom prst="rect">
            <a:avLst/>
          </a:prstGeom>
          <a:noFill/>
          <a:ln w="9525">
            <a:noFill/>
            <a:miter lim="800000"/>
            <a:headEnd/>
            <a:tailEnd/>
          </a:ln>
        </p:spPr>
      </p:pic>
      <p:pic>
        <p:nvPicPr>
          <p:cNvPr id="319504" name="Picture 60" descr="plot_sin02"/>
          <p:cNvPicPr>
            <a:picLocks noChangeAspect="1" noChangeArrowheads="1"/>
          </p:cNvPicPr>
          <p:nvPr/>
        </p:nvPicPr>
        <p:blipFill>
          <a:blip r:embed="rId9"/>
          <a:srcRect/>
          <a:stretch>
            <a:fillRect/>
          </a:stretch>
        </p:blipFill>
        <p:spPr bwMode="auto">
          <a:xfrm>
            <a:off x="1771650" y="5600700"/>
            <a:ext cx="850900" cy="639763"/>
          </a:xfrm>
          <a:prstGeom prst="rect">
            <a:avLst/>
          </a:prstGeom>
          <a:noFill/>
          <a:ln w="9525">
            <a:noFill/>
            <a:miter lim="800000"/>
            <a:headEnd/>
            <a:tailEnd/>
          </a:ln>
        </p:spPr>
      </p:pic>
      <p:pic>
        <p:nvPicPr>
          <p:cNvPr id="319505" name="Picture 61" descr="plot_sin04"/>
          <p:cNvPicPr>
            <a:picLocks noChangeAspect="1" noChangeArrowheads="1"/>
          </p:cNvPicPr>
          <p:nvPr/>
        </p:nvPicPr>
        <p:blipFill>
          <a:blip r:embed="rId10"/>
          <a:srcRect/>
          <a:stretch>
            <a:fillRect/>
          </a:stretch>
        </p:blipFill>
        <p:spPr bwMode="auto">
          <a:xfrm>
            <a:off x="2727325" y="5600700"/>
            <a:ext cx="850900" cy="639763"/>
          </a:xfrm>
          <a:prstGeom prst="rect">
            <a:avLst/>
          </a:prstGeom>
          <a:noFill/>
          <a:ln w="9525">
            <a:noFill/>
            <a:miter lim="800000"/>
            <a:headEnd/>
            <a:tailEnd/>
          </a:ln>
        </p:spPr>
      </p:pic>
      <p:sp>
        <p:nvSpPr>
          <p:cNvPr id="29" name="Text Box 5"/>
          <p:cNvSpPr txBox="1">
            <a:spLocks noChangeArrowheads="1"/>
          </p:cNvSpPr>
          <p:nvPr/>
        </p:nvSpPr>
        <p:spPr bwMode="auto">
          <a:xfrm>
            <a:off x="1200150"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0</a:t>
            </a:r>
            <a:endParaRPr lang="en-US" sz="2000" dirty="0">
              <a:solidFill>
                <a:schemeClr val="accent1">
                  <a:lumMod val="60000"/>
                  <a:lumOff val="40000"/>
                </a:schemeClr>
              </a:solidFill>
            </a:endParaRPr>
          </a:p>
        </p:txBody>
      </p:sp>
      <p:sp>
        <p:nvSpPr>
          <p:cNvPr id="30" name="Text Box 5"/>
          <p:cNvSpPr txBox="1">
            <a:spLocks noChangeArrowheads="1"/>
          </p:cNvSpPr>
          <p:nvPr/>
        </p:nvSpPr>
        <p:spPr bwMode="auto">
          <a:xfrm>
            <a:off x="2212975"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1</a:t>
            </a:r>
            <a:endParaRPr lang="en-US" sz="2000" dirty="0">
              <a:solidFill>
                <a:schemeClr val="accent1">
                  <a:lumMod val="60000"/>
                  <a:lumOff val="40000"/>
                </a:schemeClr>
              </a:solidFill>
            </a:endParaRPr>
          </a:p>
        </p:txBody>
      </p:sp>
      <p:sp>
        <p:nvSpPr>
          <p:cNvPr id="31" name="Text Box 5"/>
          <p:cNvSpPr txBox="1">
            <a:spLocks noChangeArrowheads="1"/>
          </p:cNvSpPr>
          <p:nvPr/>
        </p:nvSpPr>
        <p:spPr bwMode="auto">
          <a:xfrm>
            <a:off x="3175000"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2</a:t>
            </a:r>
            <a:endParaRPr lang="en-US" sz="2000" dirty="0">
              <a:solidFill>
                <a:schemeClr val="accent1">
                  <a:lumMod val="60000"/>
                  <a:lumOff val="40000"/>
                </a:schemeClr>
              </a:solidFill>
            </a:endParaRPr>
          </a:p>
        </p:txBody>
      </p:sp>
      <p:sp>
        <p:nvSpPr>
          <p:cNvPr id="319509" name="TextBox 31"/>
          <p:cNvSpPr txBox="1">
            <a:spLocks noChangeArrowheads="1"/>
          </p:cNvSpPr>
          <p:nvPr/>
        </p:nvSpPr>
        <p:spPr bwMode="auto">
          <a:xfrm>
            <a:off x="3657600" y="5886450"/>
            <a:ext cx="415925" cy="369888"/>
          </a:xfrm>
          <a:prstGeom prst="rect">
            <a:avLst/>
          </a:prstGeom>
          <a:noFill/>
          <a:ln w="9525">
            <a:noFill/>
            <a:miter lim="800000"/>
            <a:headEnd/>
            <a:tailEnd/>
          </a:ln>
        </p:spPr>
        <p:txBody>
          <a:bodyPr wrap="none">
            <a:spAutoFit/>
          </a:bodyPr>
          <a:lstStyle/>
          <a:p>
            <a:r>
              <a:rPr lang="en-US"/>
              <a:t>…</a:t>
            </a:r>
          </a:p>
        </p:txBody>
      </p:sp>
      <p:sp>
        <p:nvSpPr>
          <p:cNvPr id="319510" name="TextBox 34"/>
          <p:cNvSpPr txBox="1">
            <a:spLocks noChangeArrowheads="1"/>
          </p:cNvSpPr>
          <p:nvPr/>
        </p:nvSpPr>
        <p:spPr bwMode="auto">
          <a:xfrm>
            <a:off x="2260600" y="1485900"/>
            <a:ext cx="425450" cy="584200"/>
          </a:xfrm>
          <a:prstGeom prst="rect">
            <a:avLst/>
          </a:prstGeom>
          <a:noFill/>
          <a:ln w="9525">
            <a:noFill/>
            <a:miter lim="800000"/>
            <a:headEnd/>
            <a:tailEnd/>
          </a:ln>
        </p:spPr>
        <p:txBody>
          <a:bodyPr wrap="none">
            <a:spAutoFit/>
          </a:bodyPr>
          <a:lstStyle/>
          <a:p>
            <a:r>
              <a:rPr lang="en-US" sz="3200"/>
              <a:t>~</a:t>
            </a:r>
          </a:p>
        </p:txBody>
      </p:sp>
      <p:sp>
        <p:nvSpPr>
          <p:cNvPr id="319511" name="TextBox 35"/>
          <p:cNvSpPr txBox="1">
            <a:spLocks noChangeArrowheads="1"/>
          </p:cNvSpPr>
          <p:nvPr/>
        </p:nvSpPr>
        <p:spPr bwMode="auto">
          <a:xfrm>
            <a:off x="2185988" y="1657350"/>
            <a:ext cx="398462" cy="1016000"/>
          </a:xfrm>
          <a:prstGeom prst="rect">
            <a:avLst/>
          </a:prstGeom>
          <a:noFill/>
          <a:ln w="9525">
            <a:noFill/>
            <a:miter lim="800000"/>
            <a:headEnd/>
            <a:tailEnd/>
          </a:ln>
        </p:spPr>
        <p:txBody>
          <a:bodyPr wrap="none">
            <a:spAutoFit/>
          </a:bodyPr>
          <a:lstStyle/>
          <a:p>
            <a:r>
              <a:rPr lang="en-US" sz="6000" i="1"/>
              <a:t>f</a:t>
            </a:r>
            <a:endParaRPr lang="en-US" i="1"/>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Convolution Shadow Maps </a:t>
            </a:r>
            <a:r>
              <a:rPr lang="en-US" sz="2800" dirty="0" smtClean="0">
                <a:solidFill>
                  <a:schemeClr val="accent1">
                    <a:lumMod val="60000"/>
                    <a:lumOff val="40000"/>
                  </a:schemeClr>
                </a:solidFill>
              </a:rPr>
              <a:t>[</a:t>
            </a:r>
            <a:r>
              <a:rPr lang="en-US" sz="2800" dirty="0" err="1" smtClean="0">
                <a:solidFill>
                  <a:schemeClr val="accent1">
                    <a:lumMod val="60000"/>
                    <a:lumOff val="40000"/>
                  </a:schemeClr>
                </a:solidFill>
              </a:rPr>
              <a:t>Annen</a:t>
            </a:r>
            <a:r>
              <a:rPr lang="en-US" sz="2800" dirty="0" smtClean="0">
                <a:solidFill>
                  <a:schemeClr val="accent1">
                    <a:lumMod val="60000"/>
                    <a:lumOff val="40000"/>
                  </a:schemeClr>
                </a:solidFill>
              </a:rPr>
              <a:t> et al. 07]</a:t>
            </a:r>
            <a:endParaRPr lang="en-US" dirty="0"/>
          </a:p>
        </p:txBody>
      </p:sp>
      <p:sp>
        <p:nvSpPr>
          <p:cNvPr id="320516" name="TextBox 34"/>
          <p:cNvSpPr txBox="1">
            <a:spLocks noChangeArrowheads="1"/>
          </p:cNvSpPr>
          <p:nvPr/>
        </p:nvSpPr>
        <p:spPr bwMode="auto">
          <a:xfrm>
            <a:off x="1543050" y="1371600"/>
            <a:ext cx="879475" cy="369888"/>
          </a:xfrm>
          <a:prstGeom prst="rect">
            <a:avLst/>
          </a:prstGeom>
          <a:noFill/>
          <a:ln w="9525">
            <a:noFill/>
            <a:miter lim="800000"/>
            <a:headEnd/>
            <a:tailEnd/>
          </a:ln>
        </p:spPr>
        <p:txBody>
          <a:bodyPr wrap="none">
            <a:spAutoFit/>
          </a:bodyPr>
          <a:lstStyle/>
          <a:p>
            <a:r>
              <a:rPr lang="en-US" i="1">
                <a:solidFill>
                  <a:srgbClr val="FFFF00"/>
                </a:solidFill>
              </a:rPr>
              <a:t>a</a:t>
            </a:r>
            <a:r>
              <a:rPr lang="en-US" i="1" baseline="-25000">
                <a:solidFill>
                  <a:srgbClr val="FFFF00"/>
                </a:solidFill>
              </a:rPr>
              <a:t>0</a:t>
            </a:r>
            <a:r>
              <a:rPr lang="en-US" i="1">
                <a:solidFill>
                  <a:srgbClr val="FFFF00"/>
                </a:solidFill>
              </a:rPr>
              <a:t>(d)</a:t>
            </a:r>
            <a:r>
              <a:rPr lang="en-US" i="1"/>
              <a:t> ×</a:t>
            </a:r>
          </a:p>
        </p:txBody>
      </p:sp>
      <p:sp>
        <p:nvSpPr>
          <p:cNvPr id="320517" name="TextBox 35"/>
          <p:cNvSpPr txBox="1">
            <a:spLocks noChangeArrowheads="1"/>
          </p:cNvSpPr>
          <p:nvPr/>
        </p:nvSpPr>
        <p:spPr bwMode="auto">
          <a:xfrm>
            <a:off x="3478213" y="1371600"/>
            <a:ext cx="1077912" cy="369888"/>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1</a:t>
            </a:r>
            <a:r>
              <a:rPr lang="en-US" i="1">
                <a:solidFill>
                  <a:srgbClr val="FFFF00"/>
                </a:solidFill>
              </a:rPr>
              <a:t>(d)</a:t>
            </a:r>
            <a:r>
              <a:rPr lang="en-US" i="1"/>
              <a:t> ×</a:t>
            </a:r>
          </a:p>
        </p:txBody>
      </p:sp>
      <p:sp>
        <p:nvSpPr>
          <p:cNvPr id="320518" name="TextBox 36"/>
          <p:cNvSpPr txBox="1">
            <a:spLocks noChangeArrowheads="1"/>
          </p:cNvSpPr>
          <p:nvPr/>
        </p:nvSpPr>
        <p:spPr bwMode="auto">
          <a:xfrm>
            <a:off x="1314450" y="2601913"/>
            <a:ext cx="1141413" cy="369887"/>
          </a:xfrm>
          <a:prstGeom prst="rect">
            <a:avLst/>
          </a:prstGeom>
          <a:noFill/>
          <a:ln w="9525">
            <a:noFill/>
            <a:miter lim="800000"/>
            <a:headEnd/>
            <a:tailEnd/>
          </a:ln>
        </p:spPr>
        <p:txBody>
          <a:bodyPr wrap="none">
            <a:spAutoFit/>
          </a:bodyPr>
          <a:lstStyle/>
          <a:p>
            <a:r>
              <a:rPr lang="en-US" i="1"/>
              <a:t> + </a:t>
            </a:r>
            <a:r>
              <a:rPr lang="en-US" i="1">
                <a:solidFill>
                  <a:srgbClr val="FFFF00"/>
                </a:solidFill>
              </a:rPr>
              <a:t>a</a:t>
            </a:r>
            <a:r>
              <a:rPr lang="en-US" i="1" baseline="-25000">
                <a:solidFill>
                  <a:srgbClr val="FFFF00"/>
                </a:solidFill>
              </a:rPr>
              <a:t>2</a:t>
            </a:r>
            <a:r>
              <a:rPr lang="en-US" i="1">
                <a:solidFill>
                  <a:srgbClr val="FFFF00"/>
                </a:solidFill>
              </a:rPr>
              <a:t>(d)</a:t>
            </a:r>
            <a:r>
              <a:rPr lang="en-US" i="1"/>
              <a:t> ×</a:t>
            </a:r>
          </a:p>
        </p:txBody>
      </p:sp>
      <p:sp>
        <p:nvSpPr>
          <p:cNvPr id="320519" name="TextBox 41"/>
          <p:cNvSpPr txBox="1">
            <a:spLocks noChangeArrowheads="1"/>
          </p:cNvSpPr>
          <p:nvPr/>
        </p:nvSpPr>
        <p:spPr bwMode="auto">
          <a:xfrm>
            <a:off x="3478213" y="2601913"/>
            <a:ext cx="1077912" cy="369887"/>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3</a:t>
            </a:r>
            <a:r>
              <a:rPr lang="en-US" i="1">
                <a:solidFill>
                  <a:srgbClr val="FFFF00"/>
                </a:solidFill>
              </a:rPr>
              <a:t>(d)</a:t>
            </a:r>
            <a:r>
              <a:rPr lang="en-US" i="1"/>
              <a:t> ×</a:t>
            </a:r>
          </a:p>
        </p:txBody>
      </p:sp>
      <p:sp>
        <p:nvSpPr>
          <p:cNvPr id="45" name="TextBox 44"/>
          <p:cNvSpPr txBox="1"/>
          <p:nvPr/>
        </p:nvSpPr>
        <p:spPr>
          <a:xfrm>
            <a:off x="2286000" y="1314450"/>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0</a:t>
            </a:r>
            <a:r>
              <a:rPr lang="en-US" sz="2800" dirty="0">
                <a:solidFill>
                  <a:schemeClr val="accent1">
                    <a:lumMod val="60000"/>
                    <a:lumOff val="40000"/>
                  </a:schemeClr>
                </a:solidFill>
              </a:rPr>
              <a:t>(      )</a:t>
            </a:r>
          </a:p>
        </p:txBody>
      </p:sp>
      <p:pic>
        <p:nvPicPr>
          <p:cNvPr id="320521" name="Picture 3"/>
          <p:cNvPicPr>
            <a:picLocks noChangeAspect="1" noChangeArrowheads="1"/>
          </p:cNvPicPr>
          <p:nvPr/>
        </p:nvPicPr>
        <p:blipFill>
          <a:blip r:embed="rId4"/>
          <a:srcRect/>
          <a:stretch>
            <a:fillRect/>
          </a:stretch>
        </p:blipFill>
        <p:spPr bwMode="auto">
          <a:xfrm>
            <a:off x="2906713" y="1350963"/>
            <a:ext cx="498475" cy="519112"/>
          </a:xfrm>
          <a:prstGeom prst="rect">
            <a:avLst/>
          </a:prstGeom>
          <a:noFill/>
          <a:ln w="9525">
            <a:noFill/>
            <a:miter lim="800000"/>
            <a:headEnd/>
            <a:tailEnd/>
          </a:ln>
        </p:spPr>
      </p:pic>
      <p:sp>
        <p:nvSpPr>
          <p:cNvPr id="60" name="TextBox 59"/>
          <p:cNvSpPr txBox="1"/>
          <p:nvPr/>
        </p:nvSpPr>
        <p:spPr>
          <a:xfrm>
            <a:off x="4378325" y="1330325"/>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1</a:t>
            </a:r>
            <a:r>
              <a:rPr lang="en-US" sz="2800" dirty="0">
                <a:solidFill>
                  <a:schemeClr val="accent1">
                    <a:lumMod val="60000"/>
                    <a:lumOff val="40000"/>
                  </a:schemeClr>
                </a:solidFill>
              </a:rPr>
              <a:t>(      )</a:t>
            </a:r>
          </a:p>
        </p:txBody>
      </p:sp>
      <p:pic>
        <p:nvPicPr>
          <p:cNvPr id="320523" name="Picture 3"/>
          <p:cNvPicPr>
            <a:picLocks noChangeAspect="1" noChangeArrowheads="1"/>
          </p:cNvPicPr>
          <p:nvPr/>
        </p:nvPicPr>
        <p:blipFill>
          <a:blip r:embed="rId4"/>
          <a:srcRect/>
          <a:stretch>
            <a:fillRect/>
          </a:stretch>
        </p:blipFill>
        <p:spPr bwMode="auto">
          <a:xfrm>
            <a:off x="4999038" y="1366838"/>
            <a:ext cx="498475" cy="519112"/>
          </a:xfrm>
          <a:prstGeom prst="rect">
            <a:avLst/>
          </a:prstGeom>
          <a:noFill/>
          <a:ln w="9525">
            <a:noFill/>
            <a:miter lim="800000"/>
            <a:headEnd/>
            <a:tailEnd/>
          </a:ln>
        </p:spPr>
      </p:pic>
      <p:sp>
        <p:nvSpPr>
          <p:cNvPr id="62" name="TextBox 61"/>
          <p:cNvSpPr txBox="1"/>
          <p:nvPr/>
        </p:nvSpPr>
        <p:spPr>
          <a:xfrm>
            <a:off x="2286000" y="2514600"/>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2</a:t>
            </a:r>
            <a:r>
              <a:rPr lang="en-US" sz="2800" dirty="0">
                <a:solidFill>
                  <a:schemeClr val="accent1">
                    <a:lumMod val="60000"/>
                    <a:lumOff val="40000"/>
                  </a:schemeClr>
                </a:solidFill>
              </a:rPr>
              <a:t>(      )</a:t>
            </a:r>
          </a:p>
        </p:txBody>
      </p:sp>
      <p:pic>
        <p:nvPicPr>
          <p:cNvPr id="320525" name="Picture 3"/>
          <p:cNvPicPr>
            <a:picLocks noChangeAspect="1" noChangeArrowheads="1"/>
          </p:cNvPicPr>
          <p:nvPr/>
        </p:nvPicPr>
        <p:blipFill>
          <a:blip r:embed="rId4"/>
          <a:srcRect/>
          <a:stretch>
            <a:fillRect/>
          </a:stretch>
        </p:blipFill>
        <p:spPr bwMode="auto">
          <a:xfrm>
            <a:off x="2906713" y="2551113"/>
            <a:ext cx="498475" cy="519112"/>
          </a:xfrm>
          <a:prstGeom prst="rect">
            <a:avLst/>
          </a:prstGeom>
          <a:noFill/>
          <a:ln w="9525">
            <a:noFill/>
            <a:miter lim="800000"/>
            <a:headEnd/>
            <a:tailEnd/>
          </a:ln>
        </p:spPr>
      </p:pic>
      <p:sp>
        <p:nvSpPr>
          <p:cNvPr id="64" name="TextBox 63"/>
          <p:cNvSpPr txBox="1"/>
          <p:nvPr/>
        </p:nvSpPr>
        <p:spPr>
          <a:xfrm>
            <a:off x="4378325" y="2530475"/>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3</a:t>
            </a:r>
            <a:r>
              <a:rPr lang="en-US" sz="2800" dirty="0">
                <a:solidFill>
                  <a:schemeClr val="accent1">
                    <a:lumMod val="60000"/>
                    <a:lumOff val="40000"/>
                  </a:schemeClr>
                </a:solidFill>
              </a:rPr>
              <a:t>(      )</a:t>
            </a:r>
          </a:p>
        </p:txBody>
      </p:sp>
      <p:pic>
        <p:nvPicPr>
          <p:cNvPr id="320527" name="Picture 3"/>
          <p:cNvPicPr>
            <a:picLocks noChangeAspect="1" noChangeArrowheads="1"/>
          </p:cNvPicPr>
          <p:nvPr/>
        </p:nvPicPr>
        <p:blipFill>
          <a:blip r:embed="rId4"/>
          <a:srcRect/>
          <a:stretch>
            <a:fillRect/>
          </a:stretch>
        </p:blipFill>
        <p:spPr bwMode="auto">
          <a:xfrm>
            <a:off x="4999038" y="2566988"/>
            <a:ext cx="498475" cy="519112"/>
          </a:xfrm>
          <a:prstGeom prst="rect">
            <a:avLst/>
          </a:prstGeom>
          <a:noFill/>
          <a:ln w="9525">
            <a:noFill/>
            <a:miter lim="800000"/>
            <a:headEnd/>
            <a:tailEnd/>
          </a:ln>
        </p:spPr>
      </p:pic>
      <p:pic>
        <p:nvPicPr>
          <p:cNvPr id="320528" name="Picture 51" descr="reconst16"/>
          <p:cNvPicPr>
            <a:picLocks noChangeAspect="1" noChangeArrowheads="1"/>
          </p:cNvPicPr>
          <p:nvPr/>
        </p:nvPicPr>
        <p:blipFill>
          <a:blip r:embed="rId5"/>
          <a:srcRect/>
          <a:stretch>
            <a:fillRect/>
          </a:stretch>
        </p:blipFill>
        <p:spPr bwMode="auto">
          <a:xfrm>
            <a:off x="5029200" y="3886200"/>
            <a:ext cx="3116263" cy="2343150"/>
          </a:xfrm>
          <a:prstGeom prst="rect">
            <a:avLst/>
          </a:prstGeom>
          <a:noFill/>
          <a:ln w="9525">
            <a:noFill/>
            <a:miter lim="800000"/>
            <a:headEnd/>
            <a:tailEnd/>
          </a:ln>
        </p:spPr>
      </p:pic>
      <p:graphicFrame>
        <p:nvGraphicFramePr>
          <p:cNvPr id="320514" name="Object 5"/>
          <p:cNvGraphicFramePr>
            <a:graphicFrameLocks noChangeAspect="1"/>
          </p:cNvGraphicFramePr>
          <p:nvPr/>
        </p:nvGraphicFramePr>
        <p:xfrm>
          <a:off x="1828800" y="4286250"/>
          <a:ext cx="768350" cy="1136650"/>
        </p:xfrm>
        <a:graphic>
          <a:graphicData uri="http://schemas.openxmlformats.org/presentationml/2006/ole">
            <p:oleObj spid="_x0000_s320514" name="Equation" r:id="rId6" imgW="291960" imgH="431640" progId="">
              <p:embed/>
            </p:oleObj>
          </a:graphicData>
        </a:graphic>
      </p:graphicFrame>
      <p:sp>
        <p:nvSpPr>
          <p:cNvPr id="68" name="Text Box 5"/>
          <p:cNvSpPr txBox="1">
            <a:spLocks noChangeArrowheads="1"/>
          </p:cNvSpPr>
          <p:nvPr/>
        </p:nvSpPr>
        <p:spPr bwMode="auto">
          <a:xfrm>
            <a:off x="171450" y="3721100"/>
            <a:ext cx="6638925" cy="1477963"/>
          </a:xfrm>
          <a:prstGeom prst="rect">
            <a:avLst/>
          </a:prstGeom>
          <a:noFill/>
          <a:ln w="9525">
            <a:noFill/>
            <a:miter lim="800000"/>
            <a:headEnd/>
            <a:tailEnd/>
          </a:ln>
        </p:spPr>
        <p:txBody>
          <a:bodyPr>
            <a:spAutoFit/>
          </a:bodyPr>
          <a:lstStyle/>
          <a:p>
            <a:pPr>
              <a:spcBef>
                <a:spcPct val="50000"/>
              </a:spcBef>
              <a:defRPr/>
            </a:pPr>
            <a:r>
              <a:rPr lang="en-US" sz="3600" i="1" dirty="0"/>
              <a:t>f(</a:t>
            </a:r>
            <a:r>
              <a:rPr lang="en-US" sz="3600" i="1" dirty="0" err="1"/>
              <a:t>d,z</a:t>
            </a:r>
            <a:r>
              <a:rPr lang="en-US" sz="3600" i="1" dirty="0"/>
              <a:t>) ≈ f </a:t>
            </a:r>
            <a:r>
              <a:rPr lang="en-US" sz="3600" dirty="0"/>
              <a:t>(</a:t>
            </a:r>
            <a:r>
              <a:rPr lang="en-US" sz="3600" i="1" dirty="0"/>
              <a:t>d, z</a:t>
            </a:r>
            <a:r>
              <a:rPr lang="en-US" sz="3600" dirty="0"/>
              <a:t>) </a:t>
            </a:r>
          </a:p>
          <a:p>
            <a:pPr>
              <a:spcBef>
                <a:spcPct val="50000"/>
              </a:spcBef>
              <a:defRPr/>
            </a:pPr>
            <a:r>
              <a:rPr lang="en-US" sz="3600" dirty="0"/>
              <a:t>         :=     </a:t>
            </a:r>
            <a:r>
              <a:rPr lang="en-US" sz="3600" i="1" dirty="0" err="1">
                <a:solidFill>
                  <a:srgbClr val="FFFF00"/>
                </a:solidFill>
              </a:rPr>
              <a:t>a</a:t>
            </a:r>
            <a:r>
              <a:rPr lang="en-US" sz="3600" i="1" baseline="-20000" dirty="0" err="1">
                <a:solidFill>
                  <a:srgbClr val="FFFF00"/>
                </a:solidFill>
              </a:rPr>
              <a:t>i</a:t>
            </a:r>
            <a:r>
              <a:rPr lang="en-US" sz="3600" dirty="0">
                <a:solidFill>
                  <a:srgbClr val="FFFF00"/>
                </a:solidFill>
              </a:rPr>
              <a:t>(</a:t>
            </a:r>
            <a:r>
              <a:rPr lang="en-US" sz="3600" i="1" dirty="0">
                <a:solidFill>
                  <a:srgbClr val="FFFF00"/>
                </a:solidFill>
              </a:rPr>
              <a:t>d</a:t>
            </a:r>
            <a:r>
              <a:rPr lang="en-US" sz="3600" dirty="0">
                <a:solidFill>
                  <a:srgbClr val="FFFF00"/>
                </a:solidFill>
              </a:rPr>
              <a:t>)</a:t>
            </a:r>
            <a:r>
              <a:rPr lang="en-US" sz="3600" i="1" dirty="0">
                <a:solidFill>
                  <a:schemeClr val="accent2">
                    <a:lumMod val="60000"/>
                    <a:lumOff val="40000"/>
                  </a:schemeClr>
                </a:solidFill>
              </a:rPr>
              <a:t> </a:t>
            </a:r>
            <a:r>
              <a:rPr lang="en-US" sz="3600" i="1" dirty="0">
                <a:solidFill>
                  <a:schemeClr val="accent1">
                    <a:lumMod val="60000"/>
                    <a:lumOff val="40000"/>
                  </a:schemeClr>
                </a:solidFill>
              </a:rPr>
              <a:t>B</a:t>
            </a:r>
            <a:r>
              <a:rPr lang="en-US" sz="3600" i="1" baseline="-20000" dirty="0">
                <a:solidFill>
                  <a:schemeClr val="accent1">
                    <a:lumMod val="60000"/>
                    <a:lumOff val="40000"/>
                  </a:schemeClr>
                </a:solidFill>
              </a:rPr>
              <a:t>i</a:t>
            </a:r>
            <a:r>
              <a:rPr lang="en-US" sz="3600" dirty="0">
                <a:solidFill>
                  <a:schemeClr val="accent1">
                    <a:lumMod val="60000"/>
                    <a:lumOff val="40000"/>
                  </a:schemeClr>
                </a:solidFill>
              </a:rPr>
              <a:t>(</a:t>
            </a:r>
            <a:r>
              <a:rPr lang="en-US" sz="3600" i="1" dirty="0">
                <a:solidFill>
                  <a:schemeClr val="accent1">
                    <a:lumMod val="60000"/>
                    <a:lumOff val="40000"/>
                  </a:schemeClr>
                </a:solidFill>
              </a:rPr>
              <a:t>z</a:t>
            </a:r>
            <a:r>
              <a:rPr lang="en-US" sz="3600" dirty="0">
                <a:solidFill>
                  <a:schemeClr val="accent1">
                    <a:lumMod val="60000"/>
                    <a:lumOff val="40000"/>
                  </a:schemeClr>
                </a:solidFill>
              </a:rPr>
              <a:t>)</a:t>
            </a:r>
          </a:p>
        </p:txBody>
      </p:sp>
      <p:sp>
        <p:nvSpPr>
          <p:cNvPr id="320530" name="TextBox 68"/>
          <p:cNvSpPr txBox="1">
            <a:spLocks noChangeArrowheads="1"/>
          </p:cNvSpPr>
          <p:nvPr/>
        </p:nvSpPr>
        <p:spPr bwMode="auto">
          <a:xfrm>
            <a:off x="6711950" y="4286250"/>
            <a:ext cx="1140057" cy="584775"/>
          </a:xfrm>
          <a:prstGeom prst="rect">
            <a:avLst/>
          </a:prstGeom>
          <a:noFill/>
          <a:ln w="9525">
            <a:noFill/>
            <a:miter lim="800000"/>
            <a:headEnd/>
            <a:tailEnd/>
          </a:ln>
        </p:spPr>
        <p:txBody>
          <a:bodyPr wrap="none">
            <a:spAutoFit/>
          </a:bodyPr>
          <a:lstStyle/>
          <a:p>
            <a:pPr algn="ctr"/>
            <a:r>
              <a:rPr lang="en-US" sz="3200" i="1" dirty="0" smtClean="0">
                <a:solidFill>
                  <a:srgbClr val="FF0000"/>
                </a:solidFill>
              </a:rPr>
              <a:t>f(d-z</a:t>
            </a:r>
            <a:r>
              <a:rPr lang="en-US" sz="3200" i="1" dirty="0">
                <a:solidFill>
                  <a:srgbClr val="FF0000"/>
                </a:solidFill>
              </a:rPr>
              <a:t>)</a:t>
            </a:r>
          </a:p>
        </p:txBody>
      </p:sp>
      <p:sp>
        <p:nvSpPr>
          <p:cNvPr id="320531" name="TextBox 69"/>
          <p:cNvSpPr txBox="1">
            <a:spLocks noChangeArrowheads="1"/>
          </p:cNvSpPr>
          <p:nvPr/>
        </p:nvSpPr>
        <p:spPr bwMode="auto">
          <a:xfrm>
            <a:off x="6769100" y="4171950"/>
            <a:ext cx="319088" cy="369888"/>
          </a:xfrm>
          <a:prstGeom prst="rect">
            <a:avLst/>
          </a:prstGeom>
          <a:noFill/>
          <a:ln w="9525">
            <a:noFill/>
            <a:miter lim="800000"/>
            <a:headEnd/>
            <a:tailEnd/>
          </a:ln>
        </p:spPr>
        <p:txBody>
          <a:bodyPr wrap="none">
            <a:spAutoFit/>
          </a:bodyPr>
          <a:lstStyle/>
          <a:p>
            <a:r>
              <a:rPr lang="en-US">
                <a:solidFill>
                  <a:srgbClr val="FF0000"/>
                </a:solidFill>
              </a:rPr>
              <a:t>~</a:t>
            </a:r>
          </a:p>
        </p:txBody>
      </p:sp>
      <p:sp>
        <p:nvSpPr>
          <p:cNvPr id="320532" name="TextBox 70"/>
          <p:cNvSpPr txBox="1">
            <a:spLocks noChangeArrowheads="1"/>
          </p:cNvSpPr>
          <p:nvPr/>
        </p:nvSpPr>
        <p:spPr bwMode="auto">
          <a:xfrm>
            <a:off x="1751013" y="3543300"/>
            <a:ext cx="363537" cy="461963"/>
          </a:xfrm>
          <a:prstGeom prst="rect">
            <a:avLst/>
          </a:prstGeom>
          <a:noFill/>
          <a:ln w="9525">
            <a:noFill/>
            <a:miter lim="800000"/>
            <a:headEnd/>
            <a:tailEnd/>
          </a:ln>
        </p:spPr>
        <p:txBody>
          <a:bodyPr wrap="none">
            <a:spAutoFit/>
          </a:bodyPr>
          <a:lstStyle/>
          <a:p>
            <a:r>
              <a:rPr lang="en-US" sz="2400"/>
              <a:t>~</a:t>
            </a:r>
          </a:p>
        </p:txBody>
      </p:sp>
      <p:pic>
        <p:nvPicPr>
          <p:cNvPr id="320533" name="Picture 59" descr="plot_sin01"/>
          <p:cNvPicPr>
            <a:picLocks noChangeAspect="1" noChangeArrowheads="1"/>
          </p:cNvPicPr>
          <p:nvPr/>
        </p:nvPicPr>
        <p:blipFill>
          <a:blip r:embed="rId7"/>
          <a:srcRect/>
          <a:stretch>
            <a:fillRect/>
          </a:stretch>
        </p:blipFill>
        <p:spPr bwMode="auto">
          <a:xfrm>
            <a:off x="800100" y="5600700"/>
            <a:ext cx="850900" cy="639763"/>
          </a:xfrm>
          <a:prstGeom prst="rect">
            <a:avLst/>
          </a:prstGeom>
          <a:noFill/>
          <a:ln w="9525">
            <a:noFill/>
            <a:miter lim="800000"/>
            <a:headEnd/>
            <a:tailEnd/>
          </a:ln>
        </p:spPr>
      </p:pic>
      <p:pic>
        <p:nvPicPr>
          <p:cNvPr id="320534" name="Picture 60" descr="plot_sin02"/>
          <p:cNvPicPr>
            <a:picLocks noChangeAspect="1" noChangeArrowheads="1"/>
          </p:cNvPicPr>
          <p:nvPr/>
        </p:nvPicPr>
        <p:blipFill>
          <a:blip r:embed="rId8"/>
          <a:srcRect/>
          <a:stretch>
            <a:fillRect/>
          </a:stretch>
        </p:blipFill>
        <p:spPr bwMode="auto">
          <a:xfrm>
            <a:off x="1771650" y="5600700"/>
            <a:ext cx="850900" cy="639763"/>
          </a:xfrm>
          <a:prstGeom prst="rect">
            <a:avLst/>
          </a:prstGeom>
          <a:noFill/>
          <a:ln w="9525">
            <a:noFill/>
            <a:miter lim="800000"/>
            <a:headEnd/>
            <a:tailEnd/>
          </a:ln>
        </p:spPr>
      </p:pic>
      <p:pic>
        <p:nvPicPr>
          <p:cNvPr id="320535" name="Picture 61" descr="plot_sin04"/>
          <p:cNvPicPr>
            <a:picLocks noChangeAspect="1" noChangeArrowheads="1"/>
          </p:cNvPicPr>
          <p:nvPr/>
        </p:nvPicPr>
        <p:blipFill>
          <a:blip r:embed="rId9"/>
          <a:srcRect/>
          <a:stretch>
            <a:fillRect/>
          </a:stretch>
        </p:blipFill>
        <p:spPr bwMode="auto">
          <a:xfrm>
            <a:off x="2727325" y="5600700"/>
            <a:ext cx="850900" cy="639763"/>
          </a:xfrm>
          <a:prstGeom prst="rect">
            <a:avLst/>
          </a:prstGeom>
          <a:noFill/>
          <a:ln w="9525">
            <a:noFill/>
            <a:miter lim="800000"/>
            <a:headEnd/>
            <a:tailEnd/>
          </a:ln>
        </p:spPr>
      </p:pic>
      <p:sp>
        <p:nvSpPr>
          <p:cNvPr id="75" name="Text Box 5"/>
          <p:cNvSpPr txBox="1">
            <a:spLocks noChangeArrowheads="1"/>
          </p:cNvSpPr>
          <p:nvPr/>
        </p:nvSpPr>
        <p:spPr bwMode="auto">
          <a:xfrm>
            <a:off x="1200150"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0</a:t>
            </a:r>
            <a:endParaRPr lang="en-US" sz="2000" dirty="0">
              <a:solidFill>
                <a:schemeClr val="accent1">
                  <a:lumMod val="60000"/>
                  <a:lumOff val="40000"/>
                </a:schemeClr>
              </a:solidFill>
            </a:endParaRPr>
          </a:p>
        </p:txBody>
      </p:sp>
      <p:sp>
        <p:nvSpPr>
          <p:cNvPr id="76" name="Text Box 5"/>
          <p:cNvSpPr txBox="1">
            <a:spLocks noChangeArrowheads="1"/>
          </p:cNvSpPr>
          <p:nvPr/>
        </p:nvSpPr>
        <p:spPr bwMode="auto">
          <a:xfrm>
            <a:off x="2212975"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1</a:t>
            </a:r>
            <a:endParaRPr lang="en-US" sz="2000" dirty="0">
              <a:solidFill>
                <a:schemeClr val="accent1">
                  <a:lumMod val="60000"/>
                  <a:lumOff val="40000"/>
                </a:schemeClr>
              </a:solidFill>
            </a:endParaRPr>
          </a:p>
        </p:txBody>
      </p:sp>
      <p:sp>
        <p:nvSpPr>
          <p:cNvPr id="77" name="Text Box 5"/>
          <p:cNvSpPr txBox="1">
            <a:spLocks noChangeArrowheads="1"/>
          </p:cNvSpPr>
          <p:nvPr/>
        </p:nvSpPr>
        <p:spPr bwMode="auto">
          <a:xfrm>
            <a:off x="3175000"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2</a:t>
            </a:r>
            <a:endParaRPr lang="en-US" sz="2000" dirty="0">
              <a:solidFill>
                <a:schemeClr val="accent1">
                  <a:lumMod val="60000"/>
                  <a:lumOff val="40000"/>
                </a:schemeClr>
              </a:solidFill>
            </a:endParaRPr>
          </a:p>
        </p:txBody>
      </p:sp>
      <p:sp>
        <p:nvSpPr>
          <p:cNvPr id="320539" name="TextBox 77"/>
          <p:cNvSpPr txBox="1">
            <a:spLocks noChangeArrowheads="1"/>
          </p:cNvSpPr>
          <p:nvPr/>
        </p:nvSpPr>
        <p:spPr bwMode="auto">
          <a:xfrm>
            <a:off x="3657600" y="5886450"/>
            <a:ext cx="415925" cy="369888"/>
          </a:xfrm>
          <a:prstGeom prst="rect">
            <a:avLst/>
          </a:prstGeom>
          <a:noFill/>
          <a:ln w="9525">
            <a:noFill/>
            <a:miter lim="800000"/>
            <a:headEnd/>
            <a:tailEnd/>
          </a:ln>
        </p:spPr>
        <p:txBody>
          <a:bodyPr wrap="none">
            <a:spAutoFit/>
          </a:bodyPr>
          <a:lstStyle/>
          <a:p>
            <a:r>
              <a:rPr lang="en-US"/>
              <a:t>…</a:t>
            </a:r>
          </a:p>
        </p:txBody>
      </p:sp>
      <p:pic>
        <p:nvPicPr>
          <p:cNvPr id="320540" name="Picture 2"/>
          <p:cNvPicPr>
            <a:picLocks noChangeAspect="1" noChangeArrowheads="1"/>
          </p:cNvPicPr>
          <p:nvPr/>
        </p:nvPicPr>
        <p:blipFill>
          <a:blip r:embed="rId10"/>
          <a:srcRect/>
          <a:stretch>
            <a:fillRect/>
          </a:stretch>
        </p:blipFill>
        <p:spPr bwMode="auto">
          <a:xfrm>
            <a:off x="6415088" y="1257300"/>
            <a:ext cx="1814512" cy="1885950"/>
          </a:xfrm>
          <a:prstGeom prst="rect">
            <a:avLst/>
          </a:prstGeom>
          <a:noFill/>
          <a:ln w="9525">
            <a:noFill/>
            <a:miter lim="800000"/>
            <a:headEnd/>
            <a:tailEnd/>
          </a:ln>
        </p:spPr>
      </p:pic>
      <p:sp>
        <p:nvSpPr>
          <p:cNvPr id="320541" name="TextBox 79"/>
          <p:cNvSpPr txBox="1">
            <a:spLocks noChangeArrowheads="1"/>
          </p:cNvSpPr>
          <p:nvPr/>
        </p:nvSpPr>
        <p:spPr bwMode="auto">
          <a:xfrm>
            <a:off x="5672138" y="1657350"/>
            <a:ext cx="635000" cy="1016000"/>
          </a:xfrm>
          <a:prstGeom prst="rect">
            <a:avLst/>
          </a:prstGeom>
          <a:noFill/>
          <a:ln w="9525">
            <a:noFill/>
            <a:miter lim="800000"/>
            <a:headEnd/>
            <a:tailEnd/>
          </a:ln>
        </p:spPr>
        <p:txBody>
          <a:bodyPr wrap="none">
            <a:spAutoFit/>
          </a:bodyPr>
          <a:lstStyle/>
          <a:p>
            <a:r>
              <a:rPr lang="en-US" sz="6000"/>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Convolution Shadow Maps </a:t>
            </a:r>
            <a:r>
              <a:rPr lang="en-US" sz="2800" dirty="0" smtClean="0">
                <a:solidFill>
                  <a:schemeClr val="accent1">
                    <a:lumMod val="60000"/>
                    <a:lumOff val="40000"/>
                  </a:schemeClr>
                </a:solidFill>
              </a:rPr>
              <a:t>[</a:t>
            </a:r>
            <a:r>
              <a:rPr lang="en-US" sz="2800" dirty="0" err="1" smtClean="0">
                <a:solidFill>
                  <a:schemeClr val="accent1">
                    <a:lumMod val="60000"/>
                    <a:lumOff val="40000"/>
                  </a:schemeClr>
                </a:solidFill>
              </a:rPr>
              <a:t>Annen</a:t>
            </a:r>
            <a:r>
              <a:rPr lang="en-US" sz="2800" dirty="0" smtClean="0">
                <a:solidFill>
                  <a:schemeClr val="accent1">
                    <a:lumMod val="60000"/>
                    <a:lumOff val="40000"/>
                  </a:schemeClr>
                </a:solidFill>
              </a:rPr>
              <a:t> et al. 07]</a:t>
            </a:r>
            <a:endParaRPr lang="en-US" dirty="0"/>
          </a:p>
        </p:txBody>
      </p:sp>
      <p:pic>
        <p:nvPicPr>
          <p:cNvPr id="321540" name="Picture 2"/>
          <p:cNvPicPr>
            <a:picLocks noChangeAspect="1" noChangeArrowheads="1"/>
          </p:cNvPicPr>
          <p:nvPr/>
        </p:nvPicPr>
        <p:blipFill>
          <a:blip r:embed="rId4"/>
          <a:srcRect/>
          <a:stretch>
            <a:fillRect/>
          </a:stretch>
        </p:blipFill>
        <p:spPr bwMode="auto">
          <a:xfrm>
            <a:off x="2422525" y="1028700"/>
            <a:ext cx="1028700" cy="1028700"/>
          </a:xfrm>
          <a:prstGeom prst="rect">
            <a:avLst/>
          </a:prstGeom>
          <a:noFill/>
          <a:ln w="9525">
            <a:noFill/>
            <a:miter lim="800000"/>
            <a:headEnd/>
            <a:tailEnd/>
          </a:ln>
        </p:spPr>
      </p:pic>
      <p:pic>
        <p:nvPicPr>
          <p:cNvPr id="321541" name="Picture 3"/>
          <p:cNvPicPr>
            <a:picLocks noChangeAspect="1" noChangeArrowheads="1"/>
          </p:cNvPicPr>
          <p:nvPr/>
        </p:nvPicPr>
        <p:blipFill>
          <a:blip r:embed="rId5"/>
          <a:srcRect/>
          <a:stretch>
            <a:fillRect/>
          </a:stretch>
        </p:blipFill>
        <p:spPr bwMode="auto">
          <a:xfrm>
            <a:off x="4514850" y="1028700"/>
            <a:ext cx="1028700" cy="1028700"/>
          </a:xfrm>
          <a:prstGeom prst="rect">
            <a:avLst/>
          </a:prstGeom>
          <a:noFill/>
          <a:ln w="9525">
            <a:noFill/>
            <a:miter lim="800000"/>
            <a:headEnd/>
            <a:tailEnd/>
          </a:ln>
        </p:spPr>
      </p:pic>
      <p:pic>
        <p:nvPicPr>
          <p:cNvPr id="321542" name="Picture 4"/>
          <p:cNvPicPr>
            <a:picLocks noChangeAspect="1" noChangeArrowheads="1"/>
          </p:cNvPicPr>
          <p:nvPr/>
        </p:nvPicPr>
        <p:blipFill>
          <a:blip r:embed="rId6"/>
          <a:srcRect/>
          <a:stretch>
            <a:fillRect/>
          </a:stretch>
        </p:blipFill>
        <p:spPr bwMode="auto">
          <a:xfrm>
            <a:off x="2422525" y="2286000"/>
            <a:ext cx="1028700" cy="1028700"/>
          </a:xfrm>
          <a:prstGeom prst="rect">
            <a:avLst/>
          </a:prstGeom>
          <a:noFill/>
          <a:ln w="9525">
            <a:noFill/>
            <a:miter lim="800000"/>
            <a:headEnd/>
            <a:tailEnd/>
          </a:ln>
        </p:spPr>
      </p:pic>
      <p:pic>
        <p:nvPicPr>
          <p:cNvPr id="321543" name="Picture 5"/>
          <p:cNvPicPr>
            <a:picLocks noChangeAspect="1" noChangeArrowheads="1"/>
          </p:cNvPicPr>
          <p:nvPr/>
        </p:nvPicPr>
        <p:blipFill>
          <a:blip r:embed="rId7"/>
          <a:srcRect/>
          <a:stretch>
            <a:fillRect/>
          </a:stretch>
        </p:blipFill>
        <p:spPr bwMode="auto">
          <a:xfrm>
            <a:off x="4514850" y="2343150"/>
            <a:ext cx="1028700" cy="1028700"/>
          </a:xfrm>
          <a:prstGeom prst="rect">
            <a:avLst/>
          </a:prstGeom>
          <a:noFill/>
          <a:ln w="9525">
            <a:noFill/>
            <a:miter lim="800000"/>
            <a:headEnd/>
            <a:tailEnd/>
          </a:ln>
        </p:spPr>
      </p:pic>
      <p:sp>
        <p:nvSpPr>
          <p:cNvPr id="321544" name="TextBox 34"/>
          <p:cNvSpPr txBox="1">
            <a:spLocks noChangeArrowheads="1"/>
          </p:cNvSpPr>
          <p:nvPr/>
        </p:nvSpPr>
        <p:spPr bwMode="auto">
          <a:xfrm>
            <a:off x="1543050" y="1371600"/>
            <a:ext cx="879475" cy="369888"/>
          </a:xfrm>
          <a:prstGeom prst="rect">
            <a:avLst/>
          </a:prstGeom>
          <a:noFill/>
          <a:ln w="9525">
            <a:noFill/>
            <a:miter lim="800000"/>
            <a:headEnd/>
            <a:tailEnd/>
          </a:ln>
        </p:spPr>
        <p:txBody>
          <a:bodyPr wrap="none">
            <a:spAutoFit/>
          </a:bodyPr>
          <a:lstStyle/>
          <a:p>
            <a:r>
              <a:rPr lang="en-US" i="1">
                <a:solidFill>
                  <a:srgbClr val="FFFF00"/>
                </a:solidFill>
              </a:rPr>
              <a:t>a</a:t>
            </a:r>
            <a:r>
              <a:rPr lang="en-US" i="1" baseline="-25000">
                <a:solidFill>
                  <a:srgbClr val="FFFF00"/>
                </a:solidFill>
              </a:rPr>
              <a:t>0</a:t>
            </a:r>
            <a:r>
              <a:rPr lang="en-US" i="1">
                <a:solidFill>
                  <a:srgbClr val="FFFF00"/>
                </a:solidFill>
              </a:rPr>
              <a:t>(d)</a:t>
            </a:r>
            <a:r>
              <a:rPr lang="en-US" i="1"/>
              <a:t> ×</a:t>
            </a:r>
          </a:p>
        </p:txBody>
      </p:sp>
      <p:sp>
        <p:nvSpPr>
          <p:cNvPr id="321545" name="TextBox 35"/>
          <p:cNvSpPr txBox="1">
            <a:spLocks noChangeArrowheads="1"/>
          </p:cNvSpPr>
          <p:nvPr/>
        </p:nvSpPr>
        <p:spPr bwMode="auto">
          <a:xfrm>
            <a:off x="3478213" y="1371600"/>
            <a:ext cx="1077912" cy="369888"/>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1</a:t>
            </a:r>
            <a:r>
              <a:rPr lang="en-US" i="1">
                <a:solidFill>
                  <a:srgbClr val="FFFF00"/>
                </a:solidFill>
              </a:rPr>
              <a:t>(d)</a:t>
            </a:r>
            <a:r>
              <a:rPr lang="en-US" i="1"/>
              <a:t> ×</a:t>
            </a:r>
          </a:p>
        </p:txBody>
      </p:sp>
      <p:sp>
        <p:nvSpPr>
          <p:cNvPr id="321546" name="TextBox 36"/>
          <p:cNvSpPr txBox="1">
            <a:spLocks noChangeArrowheads="1"/>
          </p:cNvSpPr>
          <p:nvPr/>
        </p:nvSpPr>
        <p:spPr bwMode="auto">
          <a:xfrm>
            <a:off x="1314450" y="2601913"/>
            <a:ext cx="1141413" cy="369887"/>
          </a:xfrm>
          <a:prstGeom prst="rect">
            <a:avLst/>
          </a:prstGeom>
          <a:noFill/>
          <a:ln w="9525">
            <a:noFill/>
            <a:miter lim="800000"/>
            <a:headEnd/>
            <a:tailEnd/>
          </a:ln>
        </p:spPr>
        <p:txBody>
          <a:bodyPr wrap="none">
            <a:spAutoFit/>
          </a:bodyPr>
          <a:lstStyle/>
          <a:p>
            <a:r>
              <a:rPr lang="en-US" i="1"/>
              <a:t> + </a:t>
            </a:r>
            <a:r>
              <a:rPr lang="en-US" i="1">
                <a:solidFill>
                  <a:srgbClr val="FFFF00"/>
                </a:solidFill>
              </a:rPr>
              <a:t>a</a:t>
            </a:r>
            <a:r>
              <a:rPr lang="en-US" i="1" baseline="-25000">
                <a:solidFill>
                  <a:srgbClr val="FFFF00"/>
                </a:solidFill>
              </a:rPr>
              <a:t>2</a:t>
            </a:r>
            <a:r>
              <a:rPr lang="en-US" i="1">
                <a:solidFill>
                  <a:srgbClr val="FFFF00"/>
                </a:solidFill>
              </a:rPr>
              <a:t>(d)</a:t>
            </a:r>
            <a:r>
              <a:rPr lang="en-US" i="1"/>
              <a:t> ×</a:t>
            </a:r>
          </a:p>
        </p:txBody>
      </p:sp>
      <p:sp>
        <p:nvSpPr>
          <p:cNvPr id="321547" name="TextBox 41"/>
          <p:cNvSpPr txBox="1">
            <a:spLocks noChangeArrowheads="1"/>
          </p:cNvSpPr>
          <p:nvPr/>
        </p:nvSpPr>
        <p:spPr bwMode="auto">
          <a:xfrm>
            <a:off x="3478213" y="2601913"/>
            <a:ext cx="1077912" cy="369887"/>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3</a:t>
            </a:r>
            <a:r>
              <a:rPr lang="en-US" i="1">
                <a:solidFill>
                  <a:srgbClr val="FFFF00"/>
                </a:solidFill>
              </a:rPr>
              <a:t>(d)</a:t>
            </a:r>
            <a:r>
              <a:rPr lang="en-US" i="1"/>
              <a:t> ×</a:t>
            </a:r>
          </a:p>
        </p:txBody>
      </p:sp>
      <p:pic>
        <p:nvPicPr>
          <p:cNvPr id="321548" name="Picture 51" descr="reconst16"/>
          <p:cNvPicPr>
            <a:picLocks noChangeAspect="1" noChangeArrowheads="1"/>
          </p:cNvPicPr>
          <p:nvPr/>
        </p:nvPicPr>
        <p:blipFill>
          <a:blip r:embed="rId8"/>
          <a:srcRect/>
          <a:stretch>
            <a:fillRect/>
          </a:stretch>
        </p:blipFill>
        <p:spPr bwMode="auto">
          <a:xfrm>
            <a:off x="5029200" y="3886200"/>
            <a:ext cx="3116263" cy="2343150"/>
          </a:xfrm>
          <a:prstGeom prst="rect">
            <a:avLst/>
          </a:prstGeom>
          <a:noFill/>
          <a:ln w="9525">
            <a:noFill/>
            <a:miter lim="800000"/>
            <a:headEnd/>
            <a:tailEnd/>
          </a:ln>
        </p:spPr>
      </p:pic>
      <p:graphicFrame>
        <p:nvGraphicFramePr>
          <p:cNvPr id="321538" name="Object 5"/>
          <p:cNvGraphicFramePr>
            <a:graphicFrameLocks noChangeAspect="1"/>
          </p:cNvGraphicFramePr>
          <p:nvPr/>
        </p:nvGraphicFramePr>
        <p:xfrm>
          <a:off x="1828800" y="4286250"/>
          <a:ext cx="768350" cy="1136650"/>
        </p:xfrm>
        <a:graphic>
          <a:graphicData uri="http://schemas.openxmlformats.org/presentationml/2006/ole">
            <p:oleObj spid="_x0000_s321538" name="Equation" r:id="rId9" imgW="291960" imgH="431640" progId="">
              <p:embed/>
            </p:oleObj>
          </a:graphicData>
        </a:graphic>
      </p:graphicFrame>
      <p:sp>
        <p:nvSpPr>
          <p:cNvPr id="39" name="Text Box 5"/>
          <p:cNvSpPr txBox="1">
            <a:spLocks noChangeArrowheads="1"/>
          </p:cNvSpPr>
          <p:nvPr/>
        </p:nvSpPr>
        <p:spPr bwMode="auto">
          <a:xfrm>
            <a:off x="171450" y="3721100"/>
            <a:ext cx="6638925" cy="1477963"/>
          </a:xfrm>
          <a:prstGeom prst="rect">
            <a:avLst/>
          </a:prstGeom>
          <a:noFill/>
          <a:ln w="9525">
            <a:noFill/>
            <a:miter lim="800000"/>
            <a:headEnd/>
            <a:tailEnd/>
          </a:ln>
        </p:spPr>
        <p:txBody>
          <a:bodyPr>
            <a:spAutoFit/>
          </a:bodyPr>
          <a:lstStyle/>
          <a:p>
            <a:pPr>
              <a:spcBef>
                <a:spcPct val="50000"/>
              </a:spcBef>
              <a:defRPr/>
            </a:pPr>
            <a:r>
              <a:rPr lang="en-US" sz="3600" i="1" dirty="0"/>
              <a:t>f(</a:t>
            </a:r>
            <a:r>
              <a:rPr lang="en-US" sz="3600" i="1" dirty="0" err="1"/>
              <a:t>d,z</a:t>
            </a:r>
            <a:r>
              <a:rPr lang="en-US" sz="3600" i="1" dirty="0"/>
              <a:t>) ≈ f </a:t>
            </a:r>
            <a:r>
              <a:rPr lang="en-US" sz="3600" dirty="0"/>
              <a:t>(</a:t>
            </a:r>
            <a:r>
              <a:rPr lang="en-US" sz="3600" i="1" dirty="0"/>
              <a:t>d, z</a:t>
            </a:r>
            <a:r>
              <a:rPr lang="en-US" sz="3600" dirty="0"/>
              <a:t>) </a:t>
            </a:r>
          </a:p>
          <a:p>
            <a:pPr>
              <a:spcBef>
                <a:spcPct val="50000"/>
              </a:spcBef>
              <a:defRPr/>
            </a:pPr>
            <a:r>
              <a:rPr lang="en-US" sz="3600" dirty="0"/>
              <a:t>         :=     </a:t>
            </a:r>
            <a:r>
              <a:rPr lang="en-US" sz="3600" i="1" dirty="0" err="1">
                <a:solidFill>
                  <a:srgbClr val="FFFF00"/>
                </a:solidFill>
              </a:rPr>
              <a:t>a</a:t>
            </a:r>
            <a:r>
              <a:rPr lang="en-US" sz="3600" i="1" baseline="-20000" dirty="0" err="1">
                <a:solidFill>
                  <a:srgbClr val="FFFF00"/>
                </a:solidFill>
              </a:rPr>
              <a:t>i</a:t>
            </a:r>
            <a:r>
              <a:rPr lang="en-US" sz="3600" dirty="0">
                <a:solidFill>
                  <a:srgbClr val="FFFF00"/>
                </a:solidFill>
              </a:rPr>
              <a:t>(</a:t>
            </a:r>
            <a:r>
              <a:rPr lang="en-US" sz="3600" i="1" dirty="0">
                <a:solidFill>
                  <a:srgbClr val="FFFF00"/>
                </a:solidFill>
              </a:rPr>
              <a:t>d</a:t>
            </a:r>
            <a:r>
              <a:rPr lang="en-US" sz="3600" dirty="0">
                <a:solidFill>
                  <a:srgbClr val="FFFF00"/>
                </a:solidFill>
              </a:rPr>
              <a:t>)</a:t>
            </a:r>
            <a:r>
              <a:rPr lang="en-US" sz="3600" i="1" dirty="0">
                <a:solidFill>
                  <a:schemeClr val="accent2">
                    <a:lumMod val="60000"/>
                    <a:lumOff val="40000"/>
                  </a:schemeClr>
                </a:solidFill>
              </a:rPr>
              <a:t> </a:t>
            </a:r>
            <a:r>
              <a:rPr lang="en-US" sz="3600" i="1" dirty="0">
                <a:solidFill>
                  <a:schemeClr val="accent1">
                    <a:lumMod val="60000"/>
                    <a:lumOff val="40000"/>
                  </a:schemeClr>
                </a:solidFill>
              </a:rPr>
              <a:t>B</a:t>
            </a:r>
            <a:r>
              <a:rPr lang="en-US" sz="3600" i="1" baseline="-20000" dirty="0">
                <a:solidFill>
                  <a:schemeClr val="accent1">
                    <a:lumMod val="60000"/>
                    <a:lumOff val="40000"/>
                  </a:schemeClr>
                </a:solidFill>
              </a:rPr>
              <a:t>i</a:t>
            </a:r>
            <a:r>
              <a:rPr lang="en-US" sz="3600" dirty="0">
                <a:solidFill>
                  <a:schemeClr val="accent1">
                    <a:lumMod val="60000"/>
                    <a:lumOff val="40000"/>
                  </a:schemeClr>
                </a:solidFill>
              </a:rPr>
              <a:t>(</a:t>
            </a:r>
            <a:r>
              <a:rPr lang="en-US" sz="3600" i="1" dirty="0">
                <a:solidFill>
                  <a:schemeClr val="accent1">
                    <a:lumMod val="60000"/>
                    <a:lumOff val="40000"/>
                  </a:schemeClr>
                </a:solidFill>
              </a:rPr>
              <a:t>z</a:t>
            </a:r>
            <a:r>
              <a:rPr lang="en-US" sz="3600" dirty="0">
                <a:solidFill>
                  <a:schemeClr val="accent1">
                    <a:lumMod val="60000"/>
                    <a:lumOff val="40000"/>
                  </a:schemeClr>
                </a:solidFill>
              </a:rPr>
              <a:t>)</a:t>
            </a:r>
          </a:p>
        </p:txBody>
      </p:sp>
      <p:sp>
        <p:nvSpPr>
          <p:cNvPr id="321550" name="TextBox 39"/>
          <p:cNvSpPr txBox="1">
            <a:spLocks noChangeArrowheads="1"/>
          </p:cNvSpPr>
          <p:nvPr/>
        </p:nvSpPr>
        <p:spPr bwMode="auto">
          <a:xfrm>
            <a:off x="6711950" y="4286250"/>
            <a:ext cx="1140057" cy="584775"/>
          </a:xfrm>
          <a:prstGeom prst="rect">
            <a:avLst/>
          </a:prstGeom>
          <a:noFill/>
          <a:ln w="9525">
            <a:noFill/>
            <a:miter lim="800000"/>
            <a:headEnd/>
            <a:tailEnd/>
          </a:ln>
        </p:spPr>
        <p:txBody>
          <a:bodyPr wrap="none">
            <a:spAutoFit/>
          </a:bodyPr>
          <a:lstStyle/>
          <a:p>
            <a:pPr algn="ctr"/>
            <a:r>
              <a:rPr lang="en-US" sz="3200" i="1" dirty="0" smtClean="0">
                <a:solidFill>
                  <a:srgbClr val="FF0000"/>
                </a:solidFill>
              </a:rPr>
              <a:t>f(d-z</a:t>
            </a:r>
            <a:r>
              <a:rPr lang="en-US" sz="3200" i="1" dirty="0">
                <a:solidFill>
                  <a:srgbClr val="FF0000"/>
                </a:solidFill>
              </a:rPr>
              <a:t>)</a:t>
            </a:r>
          </a:p>
        </p:txBody>
      </p:sp>
      <p:sp>
        <p:nvSpPr>
          <p:cNvPr id="321551" name="TextBox 40"/>
          <p:cNvSpPr txBox="1">
            <a:spLocks noChangeArrowheads="1"/>
          </p:cNvSpPr>
          <p:nvPr/>
        </p:nvSpPr>
        <p:spPr bwMode="auto">
          <a:xfrm>
            <a:off x="6769100" y="4171950"/>
            <a:ext cx="319088" cy="369888"/>
          </a:xfrm>
          <a:prstGeom prst="rect">
            <a:avLst/>
          </a:prstGeom>
          <a:noFill/>
          <a:ln w="9525">
            <a:noFill/>
            <a:miter lim="800000"/>
            <a:headEnd/>
            <a:tailEnd/>
          </a:ln>
        </p:spPr>
        <p:txBody>
          <a:bodyPr wrap="none">
            <a:spAutoFit/>
          </a:bodyPr>
          <a:lstStyle/>
          <a:p>
            <a:r>
              <a:rPr lang="en-US">
                <a:solidFill>
                  <a:srgbClr val="FF0000"/>
                </a:solidFill>
              </a:rPr>
              <a:t>~</a:t>
            </a:r>
          </a:p>
        </p:txBody>
      </p:sp>
      <p:sp>
        <p:nvSpPr>
          <p:cNvPr id="321552" name="TextBox 42"/>
          <p:cNvSpPr txBox="1">
            <a:spLocks noChangeArrowheads="1"/>
          </p:cNvSpPr>
          <p:nvPr/>
        </p:nvSpPr>
        <p:spPr bwMode="auto">
          <a:xfrm>
            <a:off x="1751013" y="3543300"/>
            <a:ext cx="363537" cy="461963"/>
          </a:xfrm>
          <a:prstGeom prst="rect">
            <a:avLst/>
          </a:prstGeom>
          <a:noFill/>
          <a:ln w="9525">
            <a:noFill/>
            <a:miter lim="800000"/>
            <a:headEnd/>
            <a:tailEnd/>
          </a:ln>
        </p:spPr>
        <p:txBody>
          <a:bodyPr wrap="none">
            <a:spAutoFit/>
          </a:bodyPr>
          <a:lstStyle/>
          <a:p>
            <a:r>
              <a:rPr lang="en-US" sz="2400"/>
              <a:t>~</a:t>
            </a:r>
          </a:p>
        </p:txBody>
      </p:sp>
      <p:pic>
        <p:nvPicPr>
          <p:cNvPr id="321553" name="Picture 59" descr="plot_sin01"/>
          <p:cNvPicPr>
            <a:picLocks noChangeAspect="1" noChangeArrowheads="1"/>
          </p:cNvPicPr>
          <p:nvPr/>
        </p:nvPicPr>
        <p:blipFill>
          <a:blip r:embed="rId10"/>
          <a:srcRect/>
          <a:stretch>
            <a:fillRect/>
          </a:stretch>
        </p:blipFill>
        <p:spPr bwMode="auto">
          <a:xfrm>
            <a:off x="800100" y="5600700"/>
            <a:ext cx="850900" cy="639763"/>
          </a:xfrm>
          <a:prstGeom prst="rect">
            <a:avLst/>
          </a:prstGeom>
          <a:noFill/>
          <a:ln w="9525">
            <a:noFill/>
            <a:miter lim="800000"/>
            <a:headEnd/>
            <a:tailEnd/>
          </a:ln>
        </p:spPr>
      </p:pic>
      <p:pic>
        <p:nvPicPr>
          <p:cNvPr id="321554" name="Picture 60" descr="plot_sin02"/>
          <p:cNvPicPr>
            <a:picLocks noChangeAspect="1" noChangeArrowheads="1"/>
          </p:cNvPicPr>
          <p:nvPr/>
        </p:nvPicPr>
        <p:blipFill>
          <a:blip r:embed="rId11"/>
          <a:srcRect/>
          <a:stretch>
            <a:fillRect/>
          </a:stretch>
        </p:blipFill>
        <p:spPr bwMode="auto">
          <a:xfrm>
            <a:off x="1771650" y="5600700"/>
            <a:ext cx="850900" cy="639763"/>
          </a:xfrm>
          <a:prstGeom prst="rect">
            <a:avLst/>
          </a:prstGeom>
          <a:noFill/>
          <a:ln w="9525">
            <a:noFill/>
            <a:miter lim="800000"/>
            <a:headEnd/>
            <a:tailEnd/>
          </a:ln>
        </p:spPr>
      </p:pic>
      <p:pic>
        <p:nvPicPr>
          <p:cNvPr id="321555" name="Picture 61" descr="plot_sin04"/>
          <p:cNvPicPr>
            <a:picLocks noChangeAspect="1" noChangeArrowheads="1"/>
          </p:cNvPicPr>
          <p:nvPr/>
        </p:nvPicPr>
        <p:blipFill>
          <a:blip r:embed="rId12"/>
          <a:srcRect/>
          <a:stretch>
            <a:fillRect/>
          </a:stretch>
        </p:blipFill>
        <p:spPr bwMode="auto">
          <a:xfrm>
            <a:off x="2727325" y="5600700"/>
            <a:ext cx="850900" cy="639763"/>
          </a:xfrm>
          <a:prstGeom prst="rect">
            <a:avLst/>
          </a:prstGeom>
          <a:noFill/>
          <a:ln w="9525">
            <a:noFill/>
            <a:miter lim="800000"/>
            <a:headEnd/>
            <a:tailEnd/>
          </a:ln>
        </p:spPr>
      </p:pic>
      <p:sp>
        <p:nvSpPr>
          <p:cNvPr id="49" name="Text Box 5"/>
          <p:cNvSpPr txBox="1">
            <a:spLocks noChangeArrowheads="1"/>
          </p:cNvSpPr>
          <p:nvPr/>
        </p:nvSpPr>
        <p:spPr bwMode="auto">
          <a:xfrm>
            <a:off x="1200150"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0</a:t>
            </a:r>
            <a:endParaRPr lang="en-US" sz="2000" dirty="0">
              <a:solidFill>
                <a:schemeClr val="accent1">
                  <a:lumMod val="60000"/>
                  <a:lumOff val="40000"/>
                </a:schemeClr>
              </a:solidFill>
            </a:endParaRPr>
          </a:p>
        </p:txBody>
      </p:sp>
      <p:sp>
        <p:nvSpPr>
          <p:cNvPr id="50" name="Text Box 5"/>
          <p:cNvSpPr txBox="1">
            <a:spLocks noChangeArrowheads="1"/>
          </p:cNvSpPr>
          <p:nvPr/>
        </p:nvSpPr>
        <p:spPr bwMode="auto">
          <a:xfrm>
            <a:off x="2212975"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1</a:t>
            </a:r>
            <a:endParaRPr lang="en-US" sz="2000" dirty="0">
              <a:solidFill>
                <a:schemeClr val="accent1">
                  <a:lumMod val="60000"/>
                  <a:lumOff val="40000"/>
                </a:schemeClr>
              </a:solidFill>
            </a:endParaRPr>
          </a:p>
        </p:txBody>
      </p:sp>
      <p:sp>
        <p:nvSpPr>
          <p:cNvPr id="51" name="Text Box 5"/>
          <p:cNvSpPr txBox="1">
            <a:spLocks noChangeArrowheads="1"/>
          </p:cNvSpPr>
          <p:nvPr/>
        </p:nvSpPr>
        <p:spPr bwMode="auto">
          <a:xfrm>
            <a:off x="3175000" y="5600700"/>
            <a:ext cx="514350" cy="400050"/>
          </a:xfrm>
          <a:prstGeom prst="rect">
            <a:avLst/>
          </a:prstGeom>
          <a:noFill/>
          <a:ln w="9525">
            <a:noFill/>
            <a:miter lim="800000"/>
            <a:headEnd/>
            <a:tailEnd/>
          </a:ln>
        </p:spPr>
        <p:txBody>
          <a:bodyPr>
            <a:spAutoFit/>
          </a:bodyPr>
          <a:lstStyle/>
          <a:p>
            <a:pPr>
              <a:spcBef>
                <a:spcPct val="50000"/>
              </a:spcBef>
              <a:defRPr/>
            </a:pPr>
            <a:r>
              <a:rPr lang="en-US" sz="2000" i="1" dirty="0">
                <a:solidFill>
                  <a:schemeClr val="accent1">
                    <a:lumMod val="60000"/>
                    <a:lumOff val="40000"/>
                  </a:schemeClr>
                </a:solidFill>
              </a:rPr>
              <a:t>B</a:t>
            </a:r>
            <a:r>
              <a:rPr lang="en-US" sz="2000" i="1" baseline="-20000" dirty="0">
                <a:solidFill>
                  <a:schemeClr val="accent1">
                    <a:lumMod val="60000"/>
                    <a:lumOff val="40000"/>
                  </a:schemeClr>
                </a:solidFill>
              </a:rPr>
              <a:t>2</a:t>
            </a:r>
            <a:endParaRPr lang="en-US" sz="2000" dirty="0">
              <a:solidFill>
                <a:schemeClr val="accent1">
                  <a:lumMod val="60000"/>
                  <a:lumOff val="40000"/>
                </a:schemeClr>
              </a:solidFill>
            </a:endParaRPr>
          </a:p>
        </p:txBody>
      </p:sp>
      <p:sp>
        <p:nvSpPr>
          <p:cNvPr id="321559" name="TextBox 51"/>
          <p:cNvSpPr txBox="1">
            <a:spLocks noChangeArrowheads="1"/>
          </p:cNvSpPr>
          <p:nvPr/>
        </p:nvSpPr>
        <p:spPr bwMode="auto">
          <a:xfrm>
            <a:off x="3657600" y="5886450"/>
            <a:ext cx="415925" cy="369888"/>
          </a:xfrm>
          <a:prstGeom prst="rect">
            <a:avLst/>
          </a:prstGeom>
          <a:noFill/>
          <a:ln w="9525">
            <a:noFill/>
            <a:miter lim="800000"/>
            <a:headEnd/>
            <a:tailEnd/>
          </a:ln>
        </p:spPr>
        <p:txBody>
          <a:bodyPr wrap="none">
            <a:spAutoFit/>
          </a:bodyPr>
          <a:lstStyle/>
          <a:p>
            <a:r>
              <a:rPr lang="en-US"/>
              <a:t>…</a:t>
            </a:r>
          </a:p>
        </p:txBody>
      </p:sp>
      <p:pic>
        <p:nvPicPr>
          <p:cNvPr id="321560" name="Picture 2"/>
          <p:cNvPicPr>
            <a:picLocks noChangeAspect="1" noChangeArrowheads="1"/>
          </p:cNvPicPr>
          <p:nvPr/>
        </p:nvPicPr>
        <p:blipFill>
          <a:blip r:embed="rId13"/>
          <a:srcRect/>
          <a:stretch>
            <a:fillRect/>
          </a:stretch>
        </p:blipFill>
        <p:spPr bwMode="auto">
          <a:xfrm>
            <a:off x="6415088" y="1257300"/>
            <a:ext cx="1814512" cy="1885950"/>
          </a:xfrm>
          <a:prstGeom prst="rect">
            <a:avLst/>
          </a:prstGeom>
          <a:noFill/>
          <a:ln w="9525">
            <a:noFill/>
            <a:miter lim="800000"/>
            <a:headEnd/>
            <a:tailEnd/>
          </a:ln>
        </p:spPr>
      </p:pic>
      <p:sp>
        <p:nvSpPr>
          <p:cNvPr id="321561" name="TextBox 53"/>
          <p:cNvSpPr txBox="1">
            <a:spLocks noChangeArrowheads="1"/>
          </p:cNvSpPr>
          <p:nvPr/>
        </p:nvSpPr>
        <p:spPr bwMode="auto">
          <a:xfrm>
            <a:off x="5672138" y="1657350"/>
            <a:ext cx="635000" cy="1016000"/>
          </a:xfrm>
          <a:prstGeom prst="rect">
            <a:avLst/>
          </a:prstGeom>
          <a:noFill/>
          <a:ln w="9525">
            <a:noFill/>
            <a:miter lim="800000"/>
            <a:headEnd/>
            <a:tailEnd/>
          </a:ln>
        </p:spPr>
        <p:txBody>
          <a:bodyPr wrap="none">
            <a:spAutoFit/>
          </a:bodyPr>
          <a:lstStyle/>
          <a:p>
            <a:r>
              <a:rPr lang="en-US" sz="6000"/>
              <a: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705" name="Picture 2"/>
          <p:cNvPicPr>
            <a:picLocks noChangeAspect="1" noChangeArrowheads="1"/>
          </p:cNvPicPr>
          <p:nvPr/>
        </p:nvPicPr>
        <p:blipFill>
          <a:blip r:embed="rId3"/>
          <a:srcRect/>
          <a:stretch>
            <a:fillRect/>
          </a:stretch>
        </p:blipFill>
        <p:spPr bwMode="auto">
          <a:xfrm>
            <a:off x="6415088" y="1257300"/>
            <a:ext cx="1814512" cy="1885950"/>
          </a:xfrm>
          <a:prstGeom prst="rect">
            <a:avLst/>
          </a:prstGeom>
          <a:noFill/>
          <a:ln w="9525">
            <a:noFill/>
            <a:miter lim="800000"/>
            <a:headEnd/>
            <a:tailEnd/>
          </a:ln>
        </p:spPr>
      </p:pic>
      <p:sp>
        <p:nvSpPr>
          <p:cNvPr id="5" name="Title 1"/>
          <p:cNvSpPr>
            <a:spLocks noGrp="1"/>
          </p:cNvSpPr>
          <p:nvPr>
            <p:ph type="title"/>
          </p:nvPr>
        </p:nvSpPr>
        <p:spPr/>
        <p:txBody>
          <a:bodyPr/>
          <a:lstStyle/>
          <a:p>
            <a:pPr>
              <a:defRPr/>
            </a:pPr>
            <a:r>
              <a:rPr lang="en-US" dirty="0" smtClean="0"/>
              <a:t>Convolution Shadow Maps </a:t>
            </a:r>
            <a:r>
              <a:rPr lang="en-US" sz="2800" dirty="0" smtClean="0">
                <a:solidFill>
                  <a:schemeClr val="accent1">
                    <a:lumMod val="60000"/>
                    <a:lumOff val="40000"/>
                  </a:schemeClr>
                </a:solidFill>
              </a:rPr>
              <a:t>[</a:t>
            </a:r>
            <a:r>
              <a:rPr lang="en-US" sz="2800" dirty="0" err="1" smtClean="0">
                <a:solidFill>
                  <a:schemeClr val="accent1">
                    <a:lumMod val="60000"/>
                    <a:lumOff val="40000"/>
                  </a:schemeClr>
                </a:solidFill>
              </a:rPr>
              <a:t>Annen</a:t>
            </a:r>
            <a:r>
              <a:rPr lang="en-US" sz="2800" dirty="0" smtClean="0">
                <a:solidFill>
                  <a:schemeClr val="accent1">
                    <a:lumMod val="60000"/>
                    <a:lumOff val="40000"/>
                  </a:schemeClr>
                </a:solidFill>
              </a:rPr>
              <a:t> et al. 07]</a:t>
            </a:r>
            <a:endParaRPr lang="en-US" dirty="0"/>
          </a:p>
        </p:txBody>
      </p:sp>
      <p:pic>
        <p:nvPicPr>
          <p:cNvPr id="328707" name="Picture 2"/>
          <p:cNvPicPr>
            <a:picLocks noChangeAspect="1" noChangeArrowheads="1"/>
          </p:cNvPicPr>
          <p:nvPr/>
        </p:nvPicPr>
        <p:blipFill>
          <a:blip r:embed="rId4"/>
          <a:srcRect/>
          <a:stretch>
            <a:fillRect/>
          </a:stretch>
        </p:blipFill>
        <p:spPr bwMode="auto">
          <a:xfrm>
            <a:off x="2422525" y="1028700"/>
            <a:ext cx="1028700" cy="1028700"/>
          </a:xfrm>
          <a:prstGeom prst="rect">
            <a:avLst/>
          </a:prstGeom>
          <a:noFill/>
          <a:ln w="9525">
            <a:noFill/>
            <a:miter lim="800000"/>
            <a:headEnd/>
            <a:tailEnd/>
          </a:ln>
        </p:spPr>
      </p:pic>
      <p:pic>
        <p:nvPicPr>
          <p:cNvPr id="328708" name="Picture 3"/>
          <p:cNvPicPr>
            <a:picLocks noChangeAspect="1" noChangeArrowheads="1"/>
          </p:cNvPicPr>
          <p:nvPr/>
        </p:nvPicPr>
        <p:blipFill>
          <a:blip r:embed="rId5"/>
          <a:srcRect/>
          <a:stretch>
            <a:fillRect/>
          </a:stretch>
        </p:blipFill>
        <p:spPr bwMode="auto">
          <a:xfrm>
            <a:off x="4514850" y="1028700"/>
            <a:ext cx="1028700" cy="1028700"/>
          </a:xfrm>
          <a:prstGeom prst="rect">
            <a:avLst/>
          </a:prstGeom>
          <a:noFill/>
          <a:ln w="9525">
            <a:noFill/>
            <a:miter lim="800000"/>
            <a:headEnd/>
            <a:tailEnd/>
          </a:ln>
        </p:spPr>
      </p:pic>
      <p:pic>
        <p:nvPicPr>
          <p:cNvPr id="328709" name="Picture 4"/>
          <p:cNvPicPr>
            <a:picLocks noChangeAspect="1" noChangeArrowheads="1"/>
          </p:cNvPicPr>
          <p:nvPr/>
        </p:nvPicPr>
        <p:blipFill>
          <a:blip r:embed="rId6"/>
          <a:srcRect/>
          <a:stretch>
            <a:fillRect/>
          </a:stretch>
        </p:blipFill>
        <p:spPr bwMode="auto">
          <a:xfrm>
            <a:off x="2422525" y="2286000"/>
            <a:ext cx="1028700" cy="1028700"/>
          </a:xfrm>
          <a:prstGeom prst="rect">
            <a:avLst/>
          </a:prstGeom>
          <a:noFill/>
          <a:ln w="9525">
            <a:noFill/>
            <a:miter lim="800000"/>
            <a:headEnd/>
            <a:tailEnd/>
          </a:ln>
        </p:spPr>
      </p:pic>
      <p:pic>
        <p:nvPicPr>
          <p:cNvPr id="328710" name="Picture 5"/>
          <p:cNvPicPr>
            <a:picLocks noChangeAspect="1" noChangeArrowheads="1"/>
          </p:cNvPicPr>
          <p:nvPr/>
        </p:nvPicPr>
        <p:blipFill>
          <a:blip r:embed="rId7"/>
          <a:srcRect/>
          <a:stretch>
            <a:fillRect/>
          </a:stretch>
        </p:blipFill>
        <p:spPr bwMode="auto">
          <a:xfrm>
            <a:off x="4514850" y="2343150"/>
            <a:ext cx="1028700" cy="1028700"/>
          </a:xfrm>
          <a:prstGeom prst="rect">
            <a:avLst/>
          </a:prstGeom>
          <a:noFill/>
          <a:ln w="9525">
            <a:noFill/>
            <a:miter lim="800000"/>
            <a:headEnd/>
            <a:tailEnd/>
          </a:ln>
        </p:spPr>
      </p:pic>
      <p:sp>
        <p:nvSpPr>
          <p:cNvPr id="328711" name="TextBox 34"/>
          <p:cNvSpPr txBox="1">
            <a:spLocks noChangeArrowheads="1"/>
          </p:cNvSpPr>
          <p:nvPr/>
        </p:nvSpPr>
        <p:spPr bwMode="auto">
          <a:xfrm>
            <a:off x="1543050" y="1371600"/>
            <a:ext cx="879475" cy="369888"/>
          </a:xfrm>
          <a:prstGeom prst="rect">
            <a:avLst/>
          </a:prstGeom>
          <a:noFill/>
          <a:ln w="9525">
            <a:noFill/>
            <a:miter lim="800000"/>
            <a:headEnd/>
            <a:tailEnd/>
          </a:ln>
        </p:spPr>
        <p:txBody>
          <a:bodyPr wrap="none">
            <a:spAutoFit/>
          </a:bodyPr>
          <a:lstStyle/>
          <a:p>
            <a:r>
              <a:rPr lang="en-US" i="1">
                <a:solidFill>
                  <a:srgbClr val="FFFF00"/>
                </a:solidFill>
              </a:rPr>
              <a:t>a</a:t>
            </a:r>
            <a:r>
              <a:rPr lang="en-US" i="1" baseline="-25000">
                <a:solidFill>
                  <a:srgbClr val="FFFF00"/>
                </a:solidFill>
              </a:rPr>
              <a:t>0</a:t>
            </a:r>
            <a:r>
              <a:rPr lang="en-US" i="1">
                <a:solidFill>
                  <a:srgbClr val="FFFF00"/>
                </a:solidFill>
              </a:rPr>
              <a:t>(d)</a:t>
            </a:r>
            <a:r>
              <a:rPr lang="en-US" i="1"/>
              <a:t> ×</a:t>
            </a:r>
          </a:p>
        </p:txBody>
      </p:sp>
      <p:sp>
        <p:nvSpPr>
          <p:cNvPr id="328712" name="TextBox 35"/>
          <p:cNvSpPr txBox="1">
            <a:spLocks noChangeArrowheads="1"/>
          </p:cNvSpPr>
          <p:nvPr/>
        </p:nvSpPr>
        <p:spPr bwMode="auto">
          <a:xfrm>
            <a:off x="3478213" y="1371600"/>
            <a:ext cx="1077912" cy="369888"/>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1</a:t>
            </a:r>
            <a:r>
              <a:rPr lang="en-US" i="1">
                <a:solidFill>
                  <a:srgbClr val="FFFF00"/>
                </a:solidFill>
              </a:rPr>
              <a:t>(d)</a:t>
            </a:r>
            <a:r>
              <a:rPr lang="en-US" i="1"/>
              <a:t> ×</a:t>
            </a:r>
          </a:p>
        </p:txBody>
      </p:sp>
      <p:sp>
        <p:nvSpPr>
          <p:cNvPr id="328713" name="TextBox 36"/>
          <p:cNvSpPr txBox="1">
            <a:spLocks noChangeArrowheads="1"/>
          </p:cNvSpPr>
          <p:nvPr/>
        </p:nvSpPr>
        <p:spPr bwMode="auto">
          <a:xfrm>
            <a:off x="1314450" y="2601913"/>
            <a:ext cx="1141413" cy="369887"/>
          </a:xfrm>
          <a:prstGeom prst="rect">
            <a:avLst/>
          </a:prstGeom>
          <a:noFill/>
          <a:ln w="9525">
            <a:noFill/>
            <a:miter lim="800000"/>
            <a:headEnd/>
            <a:tailEnd/>
          </a:ln>
        </p:spPr>
        <p:txBody>
          <a:bodyPr wrap="none">
            <a:spAutoFit/>
          </a:bodyPr>
          <a:lstStyle/>
          <a:p>
            <a:r>
              <a:rPr lang="en-US" i="1"/>
              <a:t> + </a:t>
            </a:r>
            <a:r>
              <a:rPr lang="en-US" i="1">
                <a:solidFill>
                  <a:srgbClr val="FFFF00"/>
                </a:solidFill>
              </a:rPr>
              <a:t>a</a:t>
            </a:r>
            <a:r>
              <a:rPr lang="en-US" i="1" baseline="-25000">
                <a:solidFill>
                  <a:srgbClr val="FFFF00"/>
                </a:solidFill>
              </a:rPr>
              <a:t>2</a:t>
            </a:r>
            <a:r>
              <a:rPr lang="en-US" i="1">
                <a:solidFill>
                  <a:srgbClr val="FFFF00"/>
                </a:solidFill>
              </a:rPr>
              <a:t>(d)</a:t>
            </a:r>
            <a:r>
              <a:rPr lang="en-US" i="1"/>
              <a:t> ×</a:t>
            </a:r>
          </a:p>
        </p:txBody>
      </p:sp>
      <p:sp>
        <p:nvSpPr>
          <p:cNvPr id="328714" name="TextBox 41"/>
          <p:cNvSpPr txBox="1">
            <a:spLocks noChangeArrowheads="1"/>
          </p:cNvSpPr>
          <p:nvPr/>
        </p:nvSpPr>
        <p:spPr bwMode="auto">
          <a:xfrm>
            <a:off x="3478213" y="2601913"/>
            <a:ext cx="1077912" cy="369887"/>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3</a:t>
            </a:r>
            <a:r>
              <a:rPr lang="en-US" i="1">
                <a:solidFill>
                  <a:srgbClr val="FFFF00"/>
                </a:solidFill>
              </a:rPr>
              <a:t>(d)</a:t>
            </a:r>
            <a:r>
              <a:rPr lang="en-US" i="1"/>
              <a:t> ×</a:t>
            </a:r>
          </a:p>
        </p:txBody>
      </p:sp>
      <p:sp>
        <p:nvSpPr>
          <p:cNvPr id="328715" name="TextBox 53"/>
          <p:cNvSpPr txBox="1">
            <a:spLocks noChangeArrowheads="1"/>
          </p:cNvSpPr>
          <p:nvPr/>
        </p:nvSpPr>
        <p:spPr bwMode="auto">
          <a:xfrm>
            <a:off x="5672138" y="1657350"/>
            <a:ext cx="635000" cy="1016000"/>
          </a:xfrm>
          <a:prstGeom prst="rect">
            <a:avLst/>
          </a:prstGeom>
          <a:noFill/>
          <a:ln w="9525">
            <a:noFill/>
            <a:miter lim="800000"/>
            <a:headEnd/>
            <a:tailEnd/>
          </a:ln>
        </p:spPr>
        <p:txBody>
          <a:bodyPr wrap="none">
            <a:spAutoFit/>
          </a:bodyPr>
          <a:lstStyle/>
          <a:p>
            <a:r>
              <a:rPr lang="en-US" sz="6000"/>
              <a:t>=</a:t>
            </a:r>
          </a:p>
        </p:txBody>
      </p:sp>
      <p:pic>
        <p:nvPicPr>
          <p:cNvPr id="328716" name="Picture 68" descr="gauss2"/>
          <p:cNvPicPr>
            <a:picLocks noChangeAspect="1" noChangeArrowheads="1"/>
          </p:cNvPicPr>
          <p:nvPr/>
        </p:nvPicPr>
        <p:blipFill>
          <a:blip r:embed="rId8">
            <a:lum bright="14000" contrast="12000"/>
          </a:blip>
          <a:srcRect/>
          <a:stretch>
            <a:fillRect/>
          </a:stretch>
        </p:blipFill>
        <p:spPr bwMode="auto">
          <a:xfrm>
            <a:off x="57150" y="2000250"/>
            <a:ext cx="947738" cy="500063"/>
          </a:xfrm>
          <a:prstGeom prst="rect">
            <a:avLst/>
          </a:prstGeom>
          <a:noFill/>
          <a:ln w="9525">
            <a:noFill/>
            <a:miter lim="800000"/>
            <a:headEnd/>
            <a:tailEnd/>
          </a:ln>
        </p:spPr>
      </p:pic>
      <p:sp>
        <p:nvSpPr>
          <p:cNvPr id="28" name="Left Bracket 27"/>
          <p:cNvSpPr/>
          <p:nvPr/>
        </p:nvSpPr>
        <p:spPr>
          <a:xfrm>
            <a:off x="137160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0" name="Left Bracket 29"/>
          <p:cNvSpPr/>
          <p:nvPr/>
        </p:nvSpPr>
        <p:spPr>
          <a:xfrm flipH="1">
            <a:off x="560070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28719" name="TextBox 30"/>
          <p:cNvSpPr txBox="1">
            <a:spLocks noChangeArrowheads="1"/>
          </p:cNvSpPr>
          <p:nvPr/>
        </p:nvSpPr>
        <p:spPr bwMode="auto">
          <a:xfrm>
            <a:off x="887413" y="1841500"/>
            <a:ext cx="484187" cy="1016000"/>
          </a:xfrm>
          <a:prstGeom prst="rect">
            <a:avLst/>
          </a:prstGeom>
          <a:noFill/>
          <a:ln w="9525">
            <a:noFill/>
            <a:miter lim="800000"/>
            <a:headEnd/>
            <a:tailEnd/>
          </a:ln>
        </p:spPr>
        <p:txBody>
          <a:bodyPr wrap="none">
            <a:spAutoFit/>
          </a:bodyPr>
          <a:lstStyle/>
          <a:p>
            <a:r>
              <a:rPr lang="en-US" sz="6000"/>
              <a:t>*</a:t>
            </a:r>
          </a:p>
        </p:txBody>
      </p:sp>
      <p:pic>
        <p:nvPicPr>
          <p:cNvPr id="328720" name="Picture 2"/>
          <p:cNvPicPr>
            <a:picLocks noChangeAspect="1" noChangeArrowheads="1"/>
          </p:cNvPicPr>
          <p:nvPr/>
        </p:nvPicPr>
        <p:blipFill>
          <a:blip r:embed="rId9"/>
          <a:srcRect/>
          <a:stretch>
            <a:fillRect/>
          </a:stretch>
        </p:blipFill>
        <p:spPr bwMode="auto">
          <a:xfrm>
            <a:off x="6416675" y="1257300"/>
            <a:ext cx="1812925" cy="18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Convolution Shadow Maps </a:t>
            </a:r>
            <a:r>
              <a:rPr lang="en-US" sz="2800" dirty="0" smtClean="0">
                <a:solidFill>
                  <a:schemeClr val="accent1">
                    <a:lumMod val="60000"/>
                    <a:lumOff val="40000"/>
                  </a:schemeClr>
                </a:solidFill>
              </a:rPr>
              <a:t>[</a:t>
            </a:r>
            <a:r>
              <a:rPr lang="en-US" sz="2800" dirty="0" err="1" smtClean="0">
                <a:solidFill>
                  <a:schemeClr val="accent1">
                    <a:lumMod val="60000"/>
                    <a:lumOff val="40000"/>
                  </a:schemeClr>
                </a:solidFill>
              </a:rPr>
              <a:t>Annen</a:t>
            </a:r>
            <a:r>
              <a:rPr lang="en-US" sz="2800" dirty="0" smtClean="0">
                <a:solidFill>
                  <a:schemeClr val="accent1">
                    <a:lumMod val="60000"/>
                    <a:lumOff val="40000"/>
                  </a:schemeClr>
                </a:solidFill>
              </a:rPr>
              <a:t> et al. 07]</a:t>
            </a:r>
            <a:endParaRPr lang="en-US" dirty="0"/>
          </a:p>
        </p:txBody>
      </p:sp>
      <p:pic>
        <p:nvPicPr>
          <p:cNvPr id="330754" name="Picture 2"/>
          <p:cNvPicPr>
            <a:picLocks noChangeAspect="1" noChangeArrowheads="1"/>
          </p:cNvPicPr>
          <p:nvPr/>
        </p:nvPicPr>
        <p:blipFill>
          <a:blip r:embed="rId3"/>
          <a:srcRect/>
          <a:stretch>
            <a:fillRect/>
          </a:stretch>
        </p:blipFill>
        <p:spPr bwMode="auto">
          <a:xfrm>
            <a:off x="1851025" y="1028700"/>
            <a:ext cx="1028700" cy="1028700"/>
          </a:xfrm>
          <a:prstGeom prst="rect">
            <a:avLst/>
          </a:prstGeom>
          <a:noFill/>
          <a:ln w="9525">
            <a:noFill/>
            <a:miter lim="800000"/>
            <a:headEnd/>
            <a:tailEnd/>
          </a:ln>
        </p:spPr>
      </p:pic>
      <p:pic>
        <p:nvPicPr>
          <p:cNvPr id="330755" name="Picture 3"/>
          <p:cNvPicPr>
            <a:picLocks noChangeAspect="1" noChangeArrowheads="1"/>
          </p:cNvPicPr>
          <p:nvPr/>
        </p:nvPicPr>
        <p:blipFill>
          <a:blip r:embed="rId4"/>
          <a:srcRect/>
          <a:stretch>
            <a:fillRect/>
          </a:stretch>
        </p:blipFill>
        <p:spPr bwMode="auto">
          <a:xfrm>
            <a:off x="4743450" y="971550"/>
            <a:ext cx="1028700" cy="1028700"/>
          </a:xfrm>
          <a:prstGeom prst="rect">
            <a:avLst/>
          </a:prstGeom>
          <a:noFill/>
          <a:ln w="9525">
            <a:noFill/>
            <a:miter lim="800000"/>
            <a:headEnd/>
            <a:tailEnd/>
          </a:ln>
        </p:spPr>
      </p:pic>
      <p:pic>
        <p:nvPicPr>
          <p:cNvPr id="330756" name="Picture 4"/>
          <p:cNvPicPr>
            <a:picLocks noChangeAspect="1" noChangeArrowheads="1"/>
          </p:cNvPicPr>
          <p:nvPr/>
        </p:nvPicPr>
        <p:blipFill>
          <a:blip r:embed="rId5"/>
          <a:srcRect/>
          <a:stretch>
            <a:fillRect/>
          </a:stretch>
        </p:blipFill>
        <p:spPr bwMode="auto">
          <a:xfrm>
            <a:off x="1851025" y="2286000"/>
            <a:ext cx="1028700" cy="1028700"/>
          </a:xfrm>
          <a:prstGeom prst="rect">
            <a:avLst/>
          </a:prstGeom>
          <a:noFill/>
          <a:ln w="9525">
            <a:noFill/>
            <a:miter lim="800000"/>
            <a:headEnd/>
            <a:tailEnd/>
          </a:ln>
        </p:spPr>
      </p:pic>
      <p:pic>
        <p:nvPicPr>
          <p:cNvPr id="330757" name="Picture 5"/>
          <p:cNvPicPr>
            <a:picLocks noChangeAspect="1" noChangeArrowheads="1"/>
          </p:cNvPicPr>
          <p:nvPr/>
        </p:nvPicPr>
        <p:blipFill>
          <a:blip r:embed="rId6"/>
          <a:srcRect/>
          <a:stretch>
            <a:fillRect/>
          </a:stretch>
        </p:blipFill>
        <p:spPr bwMode="auto">
          <a:xfrm>
            <a:off x="4743450" y="2286000"/>
            <a:ext cx="1028700" cy="1028700"/>
          </a:xfrm>
          <a:prstGeom prst="rect">
            <a:avLst/>
          </a:prstGeom>
          <a:noFill/>
          <a:ln w="9525">
            <a:noFill/>
            <a:miter lim="800000"/>
            <a:headEnd/>
            <a:tailEnd/>
          </a:ln>
        </p:spPr>
      </p:pic>
      <p:sp>
        <p:nvSpPr>
          <p:cNvPr id="330758" name="TextBox 34"/>
          <p:cNvSpPr txBox="1">
            <a:spLocks noChangeArrowheads="1"/>
          </p:cNvSpPr>
          <p:nvPr/>
        </p:nvSpPr>
        <p:spPr bwMode="auto">
          <a:xfrm>
            <a:off x="171450" y="1371600"/>
            <a:ext cx="879475" cy="369888"/>
          </a:xfrm>
          <a:prstGeom prst="rect">
            <a:avLst/>
          </a:prstGeom>
          <a:noFill/>
          <a:ln w="9525">
            <a:noFill/>
            <a:miter lim="800000"/>
            <a:headEnd/>
            <a:tailEnd/>
          </a:ln>
        </p:spPr>
        <p:txBody>
          <a:bodyPr wrap="none">
            <a:spAutoFit/>
          </a:bodyPr>
          <a:lstStyle/>
          <a:p>
            <a:r>
              <a:rPr lang="en-US" i="1">
                <a:solidFill>
                  <a:srgbClr val="FFFF00"/>
                </a:solidFill>
              </a:rPr>
              <a:t>a</a:t>
            </a:r>
            <a:r>
              <a:rPr lang="en-US" i="1" baseline="-25000">
                <a:solidFill>
                  <a:srgbClr val="FFFF00"/>
                </a:solidFill>
              </a:rPr>
              <a:t>0</a:t>
            </a:r>
            <a:r>
              <a:rPr lang="en-US" i="1">
                <a:solidFill>
                  <a:srgbClr val="FFFF00"/>
                </a:solidFill>
              </a:rPr>
              <a:t>(d)</a:t>
            </a:r>
            <a:r>
              <a:rPr lang="en-US" i="1"/>
              <a:t> ×</a:t>
            </a:r>
          </a:p>
        </p:txBody>
      </p:sp>
      <p:sp>
        <p:nvSpPr>
          <p:cNvPr id="330759" name="TextBox 35"/>
          <p:cNvSpPr txBox="1">
            <a:spLocks noChangeArrowheads="1"/>
          </p:cNvSpPr>
          <p:nvPr/>
        </p:nvSpPr>
        <p:spPr bwMode="auto">
          <a:xfrm>
            <a:off x="2914650" y="1371600"/>
            <a:ext cx="1077913" cy="369888"/>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1</a:t>
            </a:r>
            <a:r>
              <a:rPr lang="en-US" i="1">
                <a:solidFill>
                  <a:srgbClr val="FFFF00"/>
                </a:solidFill>
              </a:rPr>
              <a:t>(d)</a:t>
            </a:r>
            <a:r>
              <a:rPr lang="en-US" i="1"/>
              <a:t> ×</a:t>
            </a:r>
          </a:p>
        </p:txBody>
      </p:sp>
      <p:sp>
        <p:nvSpPr>
          <p:cNvPr id="330760" name="TextBox 36"/>
          <p:cNvSpPr txBox="1">
            <a:spLocks noChangeArrowheads="1"/>
          </p:cNvSpPr>
          <p:nvPr/>
        </p:nvSpPr>
        <p:spPr bwMode="auto">
          <a:xfrm>
            <a:off x="-57150" y="2601913"/>
            <a:ext cx="1141413" cy="369887"/>
          </a:xfrm>
          <a:prstGeom prst="rect">
            <a:avLst/>
          </a:prstGeom>
          <a:noFill/>
          <a:ln w="9525">
            <a:noFill/>
            <a:miter lim="800000"/>
            <a:headEnd/>
            <a:tailEnd/>
          </a:ln>
        </p:spPr>
        <p:txBody>
          <a:bodyPr wrap="none">
            <a:spAutoFit/>
          </a:bodyPr>
          <a:lstStyle/>
          <a:p>
            <a:r>
              <a:rPr lang="en-US" i="1"/>
              <a:t> + </a:t>
            </a:r>
            <a:r>
              <a:rPr lang="en-US" i="1">
                <a:solidFill>
                  <a:srgbClr val="FFFF00"/>
                </a:solidFill>
              </a:rPr>
              <a:t>a</a:t>
            </a:r>
            <a:r>
              <a:rPr lang="en-US" i="1" baseline="-25000">
                <a:solidFill>
                  <a:srgbClr val="FFFF00"/>
                </a:solidFill>
              </a:rPr>
              <a:t>2</a:t>
            </a:r>
            <a:r>
              <a:rPr lang="en-US" i="1">
                <a:solidFill>
                  <a:srgbClr val="FFFF00"/>
                </a:solidFill>
              </a:rPr>
              <a:t>(d)</a:t>
            </a:r>
            <a:r>
              <a:rPr lang="en-US" i="1"/>
              <a:t> ×</a:t>
            </a:r>
          </a:p>
        </p:txBody>
      </p:sp>
      <p:sp>
        <p:nvSpPr>
          <p:cNvPr id="330761" name="TextBox 41"/>
          <p:cNvSpPr txBox="1">
            <a:spLocks noChangeArrowheads="1"/>
          </p:cNvSpPr>
          <p:nvPr/>
        </p:nvSpPr>
        <p:spPr bwMode="auto">
          <a:xfrm>
            <a:off x="2914650" y="2601913"/>
            <a:ext cx="1077913" cy="369887"/>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3</a:t>
            </a:r>
            <a:r>
              <a:rPr lang="en-US" i="1">
                <a:solidFill>
                  <a:srgbClr val="FFFF00"/>
                </a:solidFill>
              </a:rPr>
              <a:t>(d)</a:t>
            </a:r>
            <a:r>
              <a:rPr lang="en-US" i="1"/>
              <a:t> ×</a:t>
            </a:r>
          </a:p>
        </p:txBody>
      </p:sp>
      <p:sp>
        <p:nvSpPr>
          <p:cNvPr id="330762" name="TextBox 53"/>
          <p:cNvSpPr txBox="1">
            <a:spLocks noChangeArrowheads="1"/>
          </p:cNvSpPr>
          <p:nvPr/>
        </p:nvSpPr>
        <p:spPr bwMode="auto">
          <a:xfrm>
            <a:off x="6015038" y="1657350"/>
            <a:ext cx="635000" cy="1016000"/>
          </a:xfrm>
          <a:prstGeom prst="rect">
            <a:avLst/>
          </a:prstGeom>
          <a:noFill/>
          <a:ln w="9525">
            <a:noFill/>
            <a:miter lim="800000"/>
            <a:headEnd/>
            <a:tailEnd/>
          </a:ln>
        </p:spPr>
        <p:txBody>
          <a:bodyPr wrap="none">
            <a:spAutoFit/>
          </a:bodyPr>
          <a:lstStyle/>
          <a:p>
            <a:r>
              <a:rPr lang="en-US" sz="6000"/>
              <a:t>=</a:t>
            </a:r>
          </a:p>
        </p:txBody>
      </p:sp>
      <p:pic>
        <p:nvPicPr>
          <p:cNvPr id="330763" name="Picture 68" descr="gauss2"/>
          <p:cNvPicPr>
            <a:picLocks noChangeAspect="1" noChangeArrowheads="1"/>
          </p:cNvPicPr>
          <p:nvPr/>
        </p:nvPicPr>
        <p:blipFill>
          <a:blip r:embed="rId7">
            <a:lum bright="14000" contrast="12000"/>
          </a:blip>
          <a:srcRect/>
          <a:stretch>
            <a:fillRect/>
          </a:stretch>
        </p:blipFill>
        <p:spPr bwMode="auto">
          <a:xfrm>
            <a:off x="1085850" y="1443038"/>
            <a:ext cx="514350" cy="271462"/>
          </a:xfrm>
          <a:prstGeom prst="rect">
            <a:avLst/>
          </a:prstGeom>
          <a:noFill/>
          <a:ln w="9525">
            <a:noFill/>
            <a:miter lim="800000"/>
            <a:headEnd/>
            <a:tailEnd/>
          </a:ln>
        </p:spPr>
      </p:pic>
      <p:sp>
        <p:nvSpPr>
          <p:cNvPr id="30" name="Left Bracket 29"/>
          <p:cNvSpPr/>
          <p:nvPr/>
        </p:nvSpPr>
        <p:spPr>
          <a:xfrm flipH="1">
            <a:off x="2914650" y="9715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30765" name="TextBox 30"/>
          <p:cNvSpPr txBox="1">
            <a:spLocks noChangeArrowheads="1"/>
          </p:cNvSpPr>
          <p:nvPr/>
        </p:nvSpPr>
        <p:spPr bwMode="auto">
          <a:xfrm>
            <a:off x="1562100" y="1362075"/>
            <a:ext cx="323850" cy="523875"/>
          </a:xfrm>
          <a:prstGeom prst="rect">
            <a:avLst/>
          </a:prstGeom>
          <a:noFill/>
          <a:ln w="9525">
            <a:noFill/>
            <a:miter lim="800000"/>
            <a:headEnd/>
            <a:tailEnd/>
          </a:ln>
        </p:spPr>
        <p:txBody>
          <a:bodyPr wrap="none">
            <a:spAutoFit/>
          </a:bodyPr>
          <a:lstStyle/>
          <a:p>
            <a:r>
              <a:rPr lang="en-US" sz="2800"/>
              <a:t>*</a:t>
            </a:r>
          </a:p>
        </p:txBody>
      </p:sp>
      <p:sp>
        <p:nvSpPr>
          <p:cNvPr id="19" name="Left Bracket 18"/>
          <p:cNvSpPr/>
          <p:nvPr/>
        </p:nvSpPr>
        <p:spPr>
          <a:xfrm>
            <a:off x="1028700" y="9715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pic>
        <p:nvPicPr>
          <p:cNvPr id="330767" name="Picture 68" descr="gauss2"/>
          <p:cNvPicPr>
            <a:picLocks noChangeAspect="1" noChangeArrowheads="1"/>
          </p:cNvPicPr>
          <p:nvPr/>
        </p:nvPicPr>
        <p:blipFill>
          <a:blip r:embed="rId7">
            <a:lum bright="14000" contrast="12000"/>
          </a:blip>
          <a:srcRect/>
          <a:stretch>
            <a:fillRect/>
          </a:stretch>
        </p:blipFill>
        <p:spPr bwMode="auto">
          <a:xfrm>
            <a:off x="1085850" y="2700338"/>
            <a:ext cx="514350" cy="271462"/>
          </a:xfrm>
          <a:prstGeom prst="rect">
            <a:avLst/>
          </a:prstGeom>
          <a:noFill/>
          <a:ln w="9525">
            <a:noFill/>
            <a:miter lim="800000"/>
            <a:headEnd/>
            <a:tailEnd/>
          </a:ln>
        </p:spPr>
      </p:pic>
      <p:sp>
        <p:nvSpPr>
          <p:cNvPr id="21" name="Left Bracket 20"/>
          <p:cNvSpPr/>
          <p:nvPr/>
        </p:nvSpPr>
        <p:spPr>
          <a:xfrm flipH="1">
            <a:off x="2914650" y="22288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30769" name="TextBox 21"/>
          <p:cNvSpPr txBox="1">
            <a:spLocks noChangeArrowheads="1"/>
          </p:cNvSpPr>
          <p:nvPr/>
        </p:nvSpPr>
        <p:spPr bwMode="auto">
          <a:xfrm>
            <a:off x="1562100" y="2619375"/>
            <a:ext cx="323850" cy="523875"/>
          </a:xfrm>
          <a:prstGeom prst="rect">
            <a:avLst/>
          </a:prstGeom>
          <a:noFill/>
          <a:ln w="9525">
            <a:noFill/>
            <a:miter lim="800000"/>
            <a:headEnd/>
            <a:tailEnd/>
          </a:ln>
        </p:spPr>
        <p:txBody>
          <a:bodyPr wrap="none">
            <a:spAutoFit/>
          </a:bodyPr>
          <a:lstStyle/>
          <a:p>
            <a:r>
              <a:rPr lang="en-US" sz="2800"/>
              <a:t>*</a:t>
            </a:r>
          </a:p>
        </p:txBody>
      </p:sp>
      <p:sp>
        <p:nvSpPr>
          <p:cNvPr id="23" name="Left Bracket 22"/>
          <p:cNvSpPr/>
          <p:nvPr/>
        </p:nvSpPr>
        <p:spPr>
          <a:xfrm>
            <a:off x="1028700" y="22288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pic>
        <p:nvPicPr>
          <p:cNvPr id="330771" name="Picture 68" descr="gauss2"/>
          <p:cNvPicPr>
            <a:picLocks noChangeAspect="1" noChangeArrowheads="1"/>
          </p:cNvPicPr>
          <p:nvPr/>
        </p:nvPicPr>
        <p:blipFill>
          <a:blip r:embed="rId7">
            <a:lum bright="14000" contrast="12000"/>
          </a:blip>
          <a:srcRect/>
          <a:stretch>
            <a:fillRect/>
          </a:stretch>
        </p:blipFill>
        <p:spPr bwMode="auto">
          <a:xfrm>
            <a:off x="4000500" y="1443038"/>
            <a:ext cx="514350" cy="271462"/>
          </a:xfrm>
          <a:prstGeom prst="rect">
            <a:avLst/>
          </a:prstGeom>
          <a:noFill/>
          <a:ln w="9525">
            <a:noFill/>
            <a:miter lim="800000"/>
            <a:headEnd/>
            <a:tailEnd/>
          </a:ln>
        </p:spPr>
      </p:pic>
      <p:sp>
        <p:nvSpPr>
          <p:cNvPr id="29" name="Left Bracket 28"/>
          <p:cNvSpPr/>
          <p:nvPr/>
        </p:nvSpPr>
        <p:spPr>
          <a:xfrm flipH="1">
            <a:off x="5829300" y="9715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30773" name="TextBox 33"/>
          <p:cNvSpPr txBox="1">
            <a:spLocks noChangeArrowheads="1"/>
          </p:cNvSpPr>
          <p:nvPr/>
        </p:nvSpPr>
        <p:spPr bwMode="auto">
          <a:xfrm>
            <a:off x="4476750" y="1362075"/>
            <a:ext cx="323850" cy="523875"/>
          </a:xfrm>
          <a:prstGeom prst="rect">
            <a:avLst/>
          </a:prstGeom>
          <a:noFill/>
          <a:ln w="9525">
            <a:noFill/>
            <a:miter lim="800000"/>
            <a:headEnd/>
            <a:tailEnd/>
          </a:ln>
        </p:spPr>
        <p:txBody>
          <a:bodyPr wrap="none">
            <a:spAutoFit/>
          </a:bodyPr>
          <a:lstStyle/>
          <a:p>
            <a:r>
              <a:rPr lang="en-US" sz="2800"/>
              <a:t>*</a:t>
            </a:r>
          </a:p>
        </p:txBody>
      </p:sp>
      <p:sp>
        <p:nvSpPr>
          <p:cNvPr id="38" name="Left Bracket 37"/>
          <p:cNvSpPr/>
          <p:nvPr/>
        </p:nvSpPr>
        <p:spPr>
          <a:xfrm>
            <a:off x="3943350" y="9715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pic>
        <p:nvPicPr>
          <p:cNvPr id="330775" name="Picture 68" descr="gauss2"/>
          <p:cNvPicPr>
            <a:picLocks noChangeAspect="1" noChangeArrowheads="1"/>
          </p:cNvPicPr>
          <p:nvPr/>
        </p:nvPicPr>
        <p:blipFill>
          <a:blip r:embed="rId7">
            <a:lum bright="14000" contrast="12000"/>
          </a:blip>
          <a:srcRect/>
          <a:stretch>
            <a:fillRect/>
          </a:stretch>
        </p:blipFill>
        <p:spPr bwMode="auto">
          <a:xfrm>
            <a:off x="4000500" y="2700338"/>
            <a:ext cx="514350" cy="271462"/>
          </a:xfrm>
          <a:prstGeom prst="rect">
            <a:avLst/>
          </a:prstGeom>
          <a:noFill/>
          <a:ln w="9525">
            <a:noFill/>
            <a:miter lim="800000"/>
            <a:headEnd/>
            <a:tailEnd/>
          </a:ln>
        </p:spPr>
      </p:pic>
      <p:sp>
        <p:nvSpPr>
          <p:cNvPr id="40" name="Left Bracket 39"/>
          <p:cNvSpPr/>
          <p:nvPr/>
        </p:nvSpPr>
        <p:spPr>
          <a:xfrm flipH="1">
            <a:off x="5829300" y="22288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30777" name="TextBox 40"/>
          <p:cNvSpPr txBox="1">
            <a:spLocks noChangeArrowheads="1"/>
          </p:cNvSpPr>
          <p:nvPr/>
        </p:nvSpPr>
        <p:spPr bwMode="auto">
          <a:xfrm>
            <a:off x="4476750" y="2619375"/>
            <a:ext cx="323850" cy="523875"/>
          </a:xfrm>
          <a:prstGeom prst="rect">
            <a:avLst/>
          </a:prstGeom>
          <a:noFill/>
          <a:ln w="9525">
            <a:noFill/>
            <a:miter lim="800000"/>
            <a:headEnd/>
            <a:tailEnd/>
          </a:ln>
        </p:spPr>
        <p:txBody>
          <a:bodyPr wrap="none">
            <a:spAutoFit/>
          </a:bodyPr>
          <a:lstStyle/>
          <a:p>
            <a:r>
              <a:rPr lang="en-US" sz="2800"/>
              <a:t>*</a:t>
            </a:r>
          </a:p>
        </p:txBody>
      </p:sp>
      <p:sp>
        <p:nvSpPr>
          <p:cNvPr id="43" name="Left Bracket 42"/>
          <p:cNvSpPr/>
          <p:nvPr/>
        </p:nvSpPr>
        <p:spPr>
          <a:xfrm>
            <a:off x="3943350" y="22288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pic>
        <p:nvPicPr>
          <p:cNvPr id="330779" name="Picture 2"/>
          <p:cNvPicPr>
            <a:picLocks noChangeAspect="1" noChangeArrowheads="1"/>
          </p:cNvPicPr>
          <p:nvPr/>
        </p:nvPicPr>
        <p:blipFill>
          <a:blip r:embed="rId8"/>
          <a:srcRect/>
          <a:stretch>
            <a:fillRect/>
          </a:stretch>
        </p:blipFill>
        <p:spPr bwMode="auto">
          <a:xfrm>
            <a:off x="6757988" y="1257300"/>
            <a:ext cx="1814512" cy="1885950"/>
          </a:xfrm>
          <a:prstGeom prst="rect">
            <a:avLst/>
          </a:prstGeom>
          <a:noFill/>
          <a:ln w="9525">
            <a:noFill/>
            <a:miter lim="800000"/>
            <a:headEnd/>
            <a:tailEnd/>
          </a:ln>
        </p:spPr>
      </p:pic>
      <p:sp>
        <p:nvSpPr>
          <p:cNvPr id="45" name="Left Brace 44"/>
          <p:cNvSpPr/>
          <p:nvPr/>
        </p:nvSpPr>
        <p:spPr>
          <a:xfrm rot="16200000">
            <a:off x="4809332" y="2734468"/>
            <a:ext cx="228600" cy="1731963"/>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30781" name="TextBox 45"/>
          <p:cNvSpPr txBox="1">
            <a:spLocks noChangeArrowheads="1"/>
          </p:cNvSpPr>
          <p:nvPr/>
        </p:nvSpPr>
        <p:spPr bwMode="auto">
          <a:xfrm>
            <a:off x="1930400" y="3781425"/>
            <a:ext cx="2984500" cy="522288"/>
          </a:xfrm>
          <a:prstGeom prst="rect">
            <a:avLst/>
          </a:prstGeom>
          <a:noFill/>
          <a:ln w="9525">
            <a:noFill/>
            <a:miter lim="800000"/>
            <a:headEnd/>
            <a:tailEnd/>
          </a:ln>
        </p:spPr>
        <p:txBody>
          <a:bodyPr wrap="none">
            <a:spAutoFit/>
          </a:bodyPr>
          <a:lstStyle/>
          <a:p>
            <a:pPr algn="ctr"/>
            <a:r>
              <a:rPr lang="en-US" sz="2800">
                <a:solidFill>
                  <a:srgbClr val="FF0000"/>
                </a:solidFill>
              </a:rPr>
              <a:t>Independent of </a:t>
            </a:r>
            <a:r>
              <a:rPr lang="en-US" sz="2800" i="1">
                <a:solidFill>
                  <a:srgbClr val="FF0000"/>
                </a:solidFill>
              </a:rPr>
              <a:t>d</a:t>
            </a:r>
            <a:r>
              <a:rPr lang="en-US" sz="2800">
                <a:solidFill>
                  <a:srgbClr val="FF0000"/>
                </a:solidFill>
              </a:rPr>
              <a:t> </a:t>
            </a:r>
          </a:p>
        </p:txBody>
      </p:sp>
      <p:sp>
        <p:nvSpPr>
          <p:cNvPr id="47" name="Left Brace 46"/>
          <p:cNvSpPr/>
          <p:nvPr/>
        </p:nvSpPr>
        <p:spPr>
          <a:xfrm rot="16200000">
            <a:off x="1894682" y="2734468"/>
            <a:ext cx="228600" cy="1731963"/>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pic>
        <p:nvPicPr>
          <p:cNvPr id="330783" name="Picture 2"/>
          <p:cNvPicPr>
            <a:picLocks noChangeAspect="1" noChangeArrowheads="1"/>
          </p:cNvPicPr>
          <p:nvPr/>
        </p:nvPicPr>
        <p:blipFill>
          <a:blip r:embed="rId9"/>
          <a:srcRect/>
          <a:stretch>
            <a:fillRect/>
          </a:stretch>
        </p:blipFill>
        <p:spPr bwMode="auto">
          <a:xfrm>
            <a:off x="6759575" y="1257300"/>
            <a:ext cx="1812925" cy="18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Convolution Shadow Maps </a:t>
            </a:r>
            <a:r>
              <a:rPr lang="en-US" sz="2800" dirty="0" smtClean="0">
                <a:solidFill>
                  <a:schemeClr val="accent1">
                    <a:lumMod val="60000"/>
                    <a:lumOff val="40000"/>
                  </a:schemeClr>
                </a:solidFill>
              </a:rPr>
              <a:t>[</a:t>
            </a:r>
            <a:r>
              <a:rPr lang="en-US" sz="2800" dirty="0" err="1" smtClean="0">
                <a:solidFill>
                  <a:schemeClr val="accent1">
                    <a:lumMod val="60000"/>
                    <a:lumOff val="40000"/>
                  </a:schemeClr>
                </a:solidFill>
              </a:rPr>
              <a:t>Annen</a:t>
            </a:r>
            <a:r>
              <a:rPr lang="en-US" sz="2800" dirty="0" smtClean="0">
                <a:solidFill>
                  <a:schemeClr val="accent1">
                    <a:lumMod val="60000"/>
                    <a:lumOff val="40000"/>
                  </a:schemeClr>
                </a:solidFill>
              </a:rPr>
              <a:t> et al. 07]</a:t>
            </a:r>
            <a:endParaRPr lang="en-US" dirty="0"/>
          </a:p>
        </p:txBody>
      </p:sp>
      <p:pic>
        <p:nvPicPr>
          <p:cNvPr id="332802" name="Picture 2"/>
          <p:cNvPicPr>
            <a:picLocks noChangeAspect="1" noChangeArrowheads="1"/>
          </p:cNvPicPr>
          <p:nvPr/>
        </p:nvPicPr>
        <p:blipFill>
          <a:blip r:embed="rId3"/>
          <a:srcRect/>
          <a:stretch>
            <a:fillRect/>
          </a:stretch>
        </p:blipFill>
        <p:spPr bwMode="auto">
          <a:xfrm>
            <a:off x="1851025" y="1028700"/>
            <a:ext cx="1028700" cy="1028700"/>
          </a:xfrm>
          <a:prstGeom prst="rect">
            <a:avLst/>
          </a:prstGeom>
          <a:noFill/>
          <a:ln w="9525">
            <a:noFill/>
            <a:miter lim="800000"/>
            <a:headEnd/>
            <a:tailEnd/>
          </a:ln>
        </p:spPr>
      </p:pic>
      <p:pic>
        <p:nvPicPr>
          <p:cNvPr id="332803" name="Picture 3"/>
          <p:cNvPicPr>
            <a:picLocks noChangeAspect="1" noChangeArrowheads="1"/>
          </p:cNvPicPr>
          <p:nvPr/>
        </p:nvPicPr>
        <p:blipFill>
          <a:blip r:embed="rId4"/>
          <a:srcRect/>
          <a:stretch>
            <a:fillRect/>
          </a:stretch>
        </p:blipFill>
        <p:spPr bwMode="auto">
          <a:xfrm>
            <a:off x="4743450" y="971550"/>
            <a:ext cx="1028700" cy="1028700"/>
          </a:xfrm>
          <a:prstGeom prst="rect">
            <a:avLst/>
          </a:prstGeom>
          <a:noFill/>
          <a:ln w="9525">
            <a:noFill/>
            <a:miter lim="800000"/>
            <a:headEnd/>
            <a:tailEnd/>
          </a:ln>
        </p:spPr>
      </p:pic>
      <p:pic>
        <p:nvPicPr>
          <p:cNvPr id="332804" name="Picture 4"/>
          <p:cNvPicPr>
            <a:picLocks noChangeAspect="1" noChangeArrowheads="1"/>
          </p:cNvPicPr>
          <p:nvPr/>
        </p:nvPicPr>
        <p:blipFill>
          <a:blip r:embed="rId5"/>
          <a:srcRect/>
          <a:stretch>
            <a:fillRect/>
          </a:stretch>
        </p:blipFill>
        <p:spPr bwMode="auto">
          <a:xfrm>
            <a:off x="1851025" y="2286000"/>
            <a:ext cx="1028700" cy="1028700"/>
          </a:xfrm>
          <a:prstGeom prst="rect">
            <a:avLst/>
          </a:prstGeom>
          <a:noFill/>
          <a:ln w="9525">
            <a:noFill/>
            <a:miter lim="800000"/>
            <a:headEnd/>
            <a:tailEnd/>
          </a:ln>
        </p:spPr>
      </p:pic>
      <p:pic>
        <p:nvPicPr>
          <p:cNvPr id="332805" name="Picture 5"/>
          <p:cNvPicPr>
            <a:picLocks noChangeAspect="1" noChangeArrowheads="1"/>
          </p:cNvPicPr>
          <p:nvPr/>
        </p:nvPicPr>
        <p:blipFill>
          <a:blip r:embed="rId6"/>
          <a:srcRect/>
          <a:stretch>
            <a:fillRect/>
          </a:stretch>
        </p:blipFill>
        <p:spPr bwMode="auto">
          <a:xfrm>
            <a:off x="4743450" y="2286000"/>
            <a:ext cx="1028700" cy="1028700"/>
          </a:xfrm>
          <a:prstGeom prst="rect">
            <a:avLst/>
          </a:prstGeom>
          <a:noFill/>
          <a:ln w="9525">
            <a:noFill/>
            <a:miter lim="800000"/>
            <a:headEnd/>
            <a:tailEnd/>
          </a:ln>
        </p:spPr>
      </p:pic>
      <p:sp>
        <p:nvSpPr>
          <p:cNvPr id="332806" name="TextBox 34"/>
          <p:cNvSpPr txBox="1">
            <a:spLocks noChangeArrowheads="1"/>
          </p:cNvSpPr>
          <p:nvPr/>
        </p:nvSpPr>
        <p:spPr bwMode="auto">
          <a:xfrm>
            <a:off x="973138" y="1371600"/>
            <a:ext cx="877887" cy="369888"/>
          </a:xfrm>
          <a:prstGeom prst="rect">
            <a:avLst/>
          </a:prstGeom>
          <a:noFill/>
          <a:ln w="9525">
            <a:noFill/>
            <a:miter lim="800000"/>
            <a:headEnd/>
            <a:tailEnd/>
          </a:ln>
        </p:spPr>
        <p:txBody>
          <a:bodyPr wrap="none">
            <a:spAutoFit/>
          </a:bodyPr>
          <a:lstStyle/>
          <a:p>
            <a:r>
              <a:rPr lang="en-US" i="1">
                <a:solidFill>
                  <a:srgbClr val="FFFF00"/>
                </a:solidFill>
              </a:rPr>
              <a:t>a</a:t>
            </a:r>
            <a:r>
              <a:rPr lang="en-US" i="1" baseline="-25000">
                <a:solidFill>
                  <a:srgbClr val="FFFF00"/>
                </a:solidFill>
              </a:rPr>
              <a:t>0</a:t>
            </a:r>
            <a:r>
              <a:rPr lang="en-US" i="1">
                <a:solidFill>
                  <a:srgbClr val="FFFF00"/>
                </a:solidFill>
              </a:rPr>
              <a:t>(d)</a:t>
            </a:r>
            <a:r>
              <a:rPr lang="en-US" i="1"/>
              <a:t> ×</a:t>
            </a:r>
          </a:p>
        </p:txBody>
      </p:sp>
      <p:sp>
        <p:nvSpPr>
          <p:cNvPr id="332807" name="TextBox 35"/>
          <p:cNvSpPr txBox="1">
            <a:spLocks noChangeArrowheads="1"/>
          </p:cNvSpPr>
          <p:nvPr/>
        </p:nvSpPr>
        <p:spPr bwMode="auto">
          <a:xfrm>
            <a:off x="3665538" y="1371600"/>
            <a:ext cx="1077912" cy="369888"/>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1</a:t>
            </a:r>
            <a:r>
              <a:rPr lang="en-US" i="1">
                <a:solidFill>
                  <a:srgbClr val="FFFF00"/>
                </a:solidFill>
              </a:rPr>
              <a:t>(d)</a:t>
            </a:r>
            <a:r>
              <a:rPr lang="en-US" i="1"/>
              <a:t> ×</a:t>
            </a:r>
          </a:p>
        </p:txBody>
      </p:sp>
      <p:sp>
        <p:nvSpPr>
          <p:cNvPr id="332808" name="TextBox 36"/>
          <p:cNvSpPr txBox="1">
            <a:spLocks noChangeArrowheads="1"/>
          </p:cNvSpPr>
          <p:nvPr/>
        </p:nvSpPr>
        <p:spPr bwMode="auto">
          <a:xfrm>
            <a:off x="744538" y="2601913"/>
            <a:ext cx="1141412" cy="369887"/>
          </a:xfrm>
          <a:prstGeom prst="rect">
            <a:avLst/>
          </a:prstGeom>
          <a:noFill/>
          <a:ln w="9525">
            <a:noFill/>
            <a:miter lim="800000"/>
            <a:headEnd/>
            <a:tailEnd/>
          </a:ln>
        </p:spPr>
        <p:txBody>
          <a:bodyPr wrap="none">
            <a:spAutoFit/>
          </a:bodyPr>
          <a:lstStyle/>
          <a:p>
            <a:r>
              <a:rPr lang="en-US" i="1"/>
              <a:t> + </a:t>
            </a:r>
            <a:r>
              <a:rPr lang="en-US" i="1">
                <a:solidFill>
                  <a:srgbClr val="FFFF00"/>
                </a:solidFill>
              </a:rPr>
              <a:t>a</a:t>
            </a:r>
            <a:r>
              <a:rPr lang="en-US" i="1" baseline="-25000">
                <a:solidFill>
                  <a:srgbClr val="FFFF00"/>
                </a:solidFill>
              </a:rPr>
              <a:t>2</a:t>
            </a:r>
            <a:r>
              <a:rPr lang="en-US" i="1">
                <a:solidFill>
                  <a:srgbClr val="FFFF00"/>
                </a:solidFill>
              </a:rPr>
              <a:t>(d)</a:t>
            </a:r>
            <a:r>
              <a:rPr lang="en-US" i="1"/>
              <a:t> ×</a:t>
            </a:r>
          </a:p>
        </p:txBody>
      </p:sp>
      <p:sp>
        <p:nvSpPr>
          <p:cNvPr id="332809" name="TextBox 41"/>
          <p:cNvSpPr txBox="1">
            <a:spLocks noChangeArrowheads="1"/>
          </p:cNvSpPr>
          <p:nvPr/>
        </p:nvSpPr>
        <p:spPr bwMode="auto">
          <a:xfrm>
            <a:off x="3665538" y="2601913"/>
            <a:ext cx="1077912" cy="369887"/>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3</a:t>
            </a:r>
            <a:r>
              <a:rPr lang="en-US" i="1">
                <a:solidFill>
                  <a:srgbClr val="FFFF00"/>
                </a:solidFill>
              </a:rPr>
              <a:t>(d)</a:t>
            </a:r>
            <a:r>
              <a:rPr lang="en-US" i="1"/>
              <a:t> ×</a:t>
            </a:r>
          </a:p>
        </p:txBody>
      </p:sp>
      <p:sp>
        <p:nvSpPr>
          <p:cNvPr id="332810" name="TextBox 53"/>
          <p:cNvSpPr txBox="1">
            <a:spLocks noChangeArrowheads="1"/>
          </p:cNvSpPr>
          <p:nvPr/>
        </p:nvSpPr>
        <p:spPr bwMode="auto">
          <a:xfrm>
            <a:off x="6015038" y="1657350"/>
            <a:ext cx="635000" cy="1016000"/>
          </a:xfrm>
          <a:prstGeom prst="rect">
            <a:avLst/>
          </a:prstGeom>
          <a:noFill/>
          <a:ln w="9525">
            <a:noFill/>
            <a:miter lim="800000"/>
            <a:headEnd/>
            <a:tailEnd/>
          </a:ln>
        </p:spPr>
        <p:txBody>
          <a:bodyPr wrap="none">
            <a:spAutoFit/>
          </a:bodyPr>
          <a:lstStyle/>
          <a:p>
            <a:r>
              <a:rPr lang="en-US" sz="6000"/>
              <a:t>=</a:t>
            </a:r>
          </a:p>
        </p:txBody>
      </p:sp>
      <p:pic>
        <p:nvPicPr>
          <p:cNvPr id="332811" name="Picture 2"/>
          <p:cNvPicPr>
            <a:picLocks noChangeAspect="1" noChangeArrowheads="1"/>
          </p:cNvPicPr>
          <p:nvPr/>
        </p:nvPicPr>
        <p:blipFill>
          <a:blip r:embed="rId7"/>
          <a:srcRect/>
          <a:stretch>
            <a:fillRect/>
          </a:stretch>
        </p:blipFill>
        <p:spPr bwMode="auto">
          <a:xfrm>
            <a:off x="4743450" y="2286000"/>
            <a:ext cx="1028700" cy="1028700"/>
          </a:xfrm>
          <a:prstGeom prst="rect">
            <a:avLst/>
          </a:prstGeom>
          <a:noFill/>
          <a:ln w="9525">
            <a:noFill/>
            <a:miter lim="800000"/>
            <a:headEnd/>
            <a:tailEnd/>
          </a:ln>
        </p:spPr>
      </p:pic>
      <p:pic>
        <p:nvPicPr>
          <p:cNvPr id="332812" name="Picture 3"/>
          <p:cNvPicPr>
            <a:picLocks noChangeAspect="1" noChangeArrowheads="1"/>
          </p:cNvPicPr>
          <p:nvPr/>
        </p:nvPicPr>
        <p:blipFill>
          <a:blip r:embed="rId8"/>
          <a:srcRect/>
          <a:stretch>
            <a:fillRect/>
          </a:stretch>
        </p:blipFill>
        <p:spPr bwMode="auto">
          <a:xfrm>
            <a:off x="1851025" y="2286000"/>
            <a:ext cx="1028700" cy="1028700"/>
          </a:xfrm>
          <a:prstGeom prst="rect">
            <a:avLst/>
          </a:prstGeom>
          <a:noFill/>
          <a:ln w="9525">
            <a:noFill/>
            <a:miter lim="800000"/>
            <a:headEnd/>
            <a:tailEnd/>
          </a:ln>
        </p:spPr>
      </p:pic>
      <p:pic>
        <p:nvPicPr>
          <p:cNvPr id="332813" name="Picture 4"/>
          <p:cNvPicPr>
            <a:picLocks noChangeAspect="1" noChangeArrowheads="1"/>
          </p:cNvPicPr>
          <p:nvPr/>
        </p:nvPicPr>
        <p:blipFill>
          <a:blip r:embed="rId9"/>
          <a:srcRect/>
          <a:stretch>
            <a:fillRect/>
          </a:stretch>
        </p:blipFill>
        <p:spPr bwMode="auto">
          <a:xfrm>
            <a:off x="4743450" y="971550"/>
            <a:ext cx="1028700" cy="1028700"/>
          </a:xfrm>
          <a:prstGeom prst="rect">
            <a:avLst/>
          </a:prstGeom>
          <a:noFill/>
          <a:ln w="9525">
            <a:noFill/>
            <a:miter lim="800000"/>
            <a:headEnd/>
            <a:tailEnd/>
          </a:ln>
        </p:spPr>
      </p:pic>
      <p:pic>
        <p:nvPicPr>
          <p:cNvPr id="332814" name="Picture 5"/>
          <p:cNvPicPr>
            <a:picLocks noChangeAspect="1" noChangeArrowheads="1"/>
          </p:cNvPicPr>
          <p:nvPr/>
        </p:nvPicPr>
        <p:blipFill>
          <a:blip r:embed="rId10"/>
          <a:srcRect/>
          <a:stretch>
            <a:fillRect/>
          </a:stretch>
        </p:blipFill>
        <p:spPr bwMode="auto">
          <a:xfrm>
            <a:off x="1846263" y="1028700"/>
            <a:ext cx="1028700" cy="1028700"/>
          </a:xfrm>
          <a:prstGeom prst="rect">
            <a:avLst/>
          </a:prstGeom>
          <a:noFill/>
          <a:ln w="9525">
            <a:noFill/>
            <a:miter lim="800000"/>
            <a:headEnd/>
            <a:tailEnd/>
          </a:ln>
        </p:spPr>
      </p:pic>
      <p:sp>
        <p:nvSpPr>
          <p:cNvPr id="19" name="Left Brace 18"/>
          <p:cNvSpPr/>
          <p:nvPr/>
        </p:nvSpPr>
        <p:spPr>
          <a:xfrm rot="16200000">
            <a:off x="5152232" y="3077368"/>
            <a:ext cx="228600" cy="1046163"/>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0" name="Left Brace 19"/>
          <p:cNvSpPr/>
          <p:nvPr/>
        </p:nvSpPr>
        <p:spPr>
          <a:xfrm rot="16200000">
            <a:off x="2237582" y="3077368"/>
            <a:ext cx="228600" cy="1046163"/>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32817" name="TextBox 20"/>
          <p:cNvSpPr txBox="1">
            <a:spLocks noChangeArrowheads="1"/>
          </p:cNvSpPr>
          <p:nvPr/>
        </p:nvSpPr>
        <p:spPr bwMode="auto">
          <a:xfrm>
            <a:off x="1314450" y="3829050"/>
            <a:ext cx="5216525" cy="1384300"/>
          </a:xfrm>
          <a:prstGeom prst="rect">
            <a:avLst/>
          </a:prstGeom>
          <a:noFill/>
          <a:ln w="9525">
            <a:noFill/>
            <a:miter lim="800000"/>
            <a:headEnd/>
            <a:tailEnd/>
          </a:ln>
        </p:spPr>
        <p:txBody>
          <a:bodyPr wrap="none">
            <a:spAutoFit/>
          </a:bodyPr>
          <a:lstStyle/>
          <a:p>
            <a:pPr algn="ctr"/>
            <a:r>
              <a:rPr lang="en-US" sz="2800" dirty="0">
                <a:solidFill>
                  <a:srgbClr val="FF0000"/>
                </a:solidFill>
              </a:rPr>
              <a:t>Pre-filtering possible</a:t>
            </a:r>
          </a:p>
          <a:p>
            <a:pPr algn="ctr"/>
            <a:r>
              <a:rPr lang="en-US" sz="2800" dirty="0" err="1">
                <a:solidFill>
                  <a:srgbClr val="FF0000"/>
                </a:solidFill>
              </a:rPr>
              <a:t>Mipmap</a:t>
            </a:r>
            <a:r>
              <a:rPr lang="en-US" sz="2800" dirty="0">
                <a:solidFill>
                  <a:srgbClr val="FF0000"/>
                </a:solidFill>
              </a:rPr>
              <a:t> / Summed-Area Tables</a:t>
            </a:r>
          </a:p>
          <a:p>
            <a:pPr algn="ctr"/>
            <a:endParaRPr lang="en-US" sz="2800" dirty="0">
              <a:solidFill>
                <a:srgbClr val="FF0000"/>
              </a:solidFill>
            </a:endParaRPr>
          </a:p>
        </p:txBody>
      </p:sp>
      <p:pic>
        <p:nvPicPr>
          <p:cNvPr id="332818" name="Picture 2"/>
          <p:cNvPicPr>
            <a:picLocks noChangeAspect="1" noChangeArrowheads="1"/>
          </p:cNvPicPr>
          <p:nvPr/>
        </p:nvPicPr>
        <p:blipFill>
          <a:blip r:embed="rId11"/>
          <a:srcRect/>
          <a:stretch>
            <a:fillRect/>
          </a:stretch>
        </p:blipFill>
        <p:spPr bwMode="auto">
          <a:xfrm>
            <a:off x="6757988" y="1257300"/>
            <a:ext cx="1814512" cy="1885950"/>
          </a:xfrm>
          <a:prstGeom prst="rect">
            <a:avLst/>
          </a:prstGeom>
          <a:noFill/>
          <a:ln w="9525">
            <a:noFill/>
            <a:miter lim="800000"/>
            <a:headEnd/>
            <a:tailEnd/>
          </a:ln>
        </p:spPr>
      </p:pic>
      <p:pic>
        <p:nvPicPr>
          <p:cNvPr id="332819" name="Picture 2"/>
          <p:cNvPicPr>
            <a:picLocks noChangeAspect="1" noChangeArrowheads="1"/>
          </p:cNvPicPr>
          <p:nvPr/>
        </p:nvPicPr>
        <p:blipFill>
          <a:blip r:embed="rId12"/>
          <a:srcRect/>
          <a:stretch>
            <a:fillRect/>
          </a:stretch>
        </p:blipFill>
        <p:spPr bwMode="auto">
          <a:xfrm>
            <a:off x="6759575" y="1257300"/>
            <a:ext cx="1812925" cy="18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29" name="Picture 2"/>
          <p:cNvPicPr>
            <a:picLocks noChangeAspect="1" noChangeArrowheads="1"/>
          </p:cNvPicPr>
          <p:nvPr/>
        </p:nvPicPr>
        <p:blipFill>
          <a:blip r:embed="rId3"/>
          <a:srcRect/>
          <a:stretch>
            <a:fillRect/>
          </a:stretch>
        </p:blipFill>
        <p:spPr bwMode="auto">
          <a:xfrm>
            <a:off x="4286250" y="3371850"/>
            <a:ext cx="1143000" cy="747713"/>
          </a:xfrm>
          <a:prstGeom prst="rect">
            <a:avLst/>
          </a:prstGeom>
          <a:noFill/>
          <a:ln w="9525">
            <a:noFill/>
            <a:miter lim="800000"/>
            <a:headEnd/>
            <a:tailEnd/>
          </a:ln>
        </p:spPr>
      </p:pic>
      <p:sp>
        <p:nvSpPr>
          <p:cNvPr id="90" name="Rectangle 89"/>
          <p:cNvSpPr/>
          <p:nvPr/>
        </p:nvSpPr>
        <p:spPr>
          <a:xfrm>
            <a:off x="3686175" y="5292725"/>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pPr>
              <a:defRPr/>
            </a:pPr>
            <a:r>
              <a:rPr lang="en-US" dirty="0" smtClean="0"/>
              <a:t>Overview</a:t>
            </a:r>
            <a:endParaRPr lang="en-US" dirty="0"/>
          </a:p>
        </p:txBody>
      </p:sp>
      <p:cxnSp>
        <p:nvCxnSpPr>
          <p:cNvPr id="6" name="Straight Connector 5"/>
          <p:cNvCxnSpPr/>
          <p:nvPr/>
        </p:nvCxnSpPr>
        <p:spPr>
          <a:xfrm rot="16200000" flipH="1">
            <a:off x="2231231" y="3047207"/>
            <a:ext cx="3559175" cy="92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554536" y="1709101"/>
            <a:ext cx="1674891" cy="2909"/>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flipH="1" flipV="1">
            <a:off x="3068637" y="3135313"/>
            <a:ext cx="3559175" cy="749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386263" y="1730375"/>
            <a:ext cx="3100387"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0800000" flipV="1">
            <a:off x="1543050" y="1730375"/>
            <a:ext cx="2843213"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4338638" y="3657600"/>
            <a:ext cx="179387"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8" name="Rectangle 107"/>
          <p:cNvSpPr/>
          <p:nvPr/>
        </p:nvSpPr>
        <p:spPr>
          <a:xfrm>
            <a:off x="4518025" y="3657600"/>
            <a:ext cx="177800"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bwMode="auto">
          <a:xfrm>
            <a:off x="2011364"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bwMode="auto">
          <a:xfrm>
            <a:off x="218916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bwMode="auto">
          <a:xfrm>
            <a:off x="236855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bwMode="auto">
          <a:xfrm>
            <a:off x="254793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bwMode="auto">
          <a:xfrm>
            <a:off x="2727325"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bwMode="auto">
          <a:xfrm>
            <a:off x="2906713"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bwMode="auto">
          <a:xfrm>
            <a:off x="308451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bwMode="auto">
          <a:xfrm>
            <a:off x="326390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bwMode="auto">
          <a:xfrm>
            <a:off x="344328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bwMode="auto">
          <a:xfrm>
            <a:off x="3622674"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bwMode="auto">
          <a:xfrm>
            <a:off x="3800476"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bwMode="auto">
          <a:xfrm>
            <a:off x="4875213" y="3657600"/>
            <a:ext cx="179387" cy="11430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bwMode="auto">
          <a:xfrm>
            <a:off x="5054600" y="3657600"/>
            <a:ext cx="179388"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bwMode="auto">
          <a:xfrm>
            <a:off x="5233988" y="3657600"/>
            <a:ext cx="179387"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bwMode="auto">
          <a:xfrm>
            <a:off x="5413375"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bwMode="auto">
          <a:xfrm>
            <a:off x="5591175"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bwMode="auto">
          <a:xfrm>
            <a:off x="577056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bwMode="auto">
          <a:xfrm>
            <a:off x="5949950"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bwMode="auto">
          <a:xfrm>
            <a:off x="6129338"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bwMode="auto">
          <a:xfrm>
            <a:off x="6308725" y="3657600"/>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bwMode="auto">
          <a:xfrm>
            <a:off x="6486524"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bwMode="auto">
          <a:xfrm>
            <a:off x="6665913" y="3657600"/>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p:cNvSpPr/>
          <p:nvPr/>
        </p:nvSpPr>
        <p:spPr bwMode="auto">
          <a:xfrm>
            <a:off x="6845301" y="3657600"/>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3" name="Rectangle 92"/>
          <p:cNvSpPr/>
          <p:nvPr/>
        </p:nvSpPr>
        <p:spPr>
          <a:xfrm>
            <a:off x="3979863" y="3657600"/>
            <a:ext cx="179387" cy="114300"/>
          </a:xfrm>
          <a:prstGeom prst="rect">
            <a:avLst/>
          </a:prstGeom>
          <a:solidFill>
            <a:schemeClr val="tx1">
              <a:lumMod val="95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6" name="Rectangle 105"/>
          <p:cNvSpPr/>
          <p:nvPr/>
        </p:nvSpPr>
        <p:spPr>
          <a:xfrm>
            <a:off x="4695825" y="3657600"/>
            <a:ext cx="179388"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Rectangle 108"/>
          <p:cNvSpPr/>
          <p:nvPr/>
        </p:nvSpPr>
        <p:spPr>
          <a:xfrm>
            <a:off x="4159250" y="3657600"/>
            <a:ext cx="179388" cy="114300"/>
          </a:xfrm>
          <a:prstGeom prst="rect">
            <a:avLst/>
          </a:prstGeom>
          <a:solidFill>
            <a:schemeClr val="tx1">
              <a:lumMod val="95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TextBox 42"/>
          <p:cNvSpPr txBox="1">
            <a:spLocks noChangeArrowheads="1"/>
          </p:cNvSpPr>
          <p:nvPr/>
        </p:nvSpPr>
        <p:spPr bwMode="auto">
          <a:xfrm>
            <a:off x="4114800" y="3086100"/>
            <a:ext cx="697627" cy="400110"/>
          </a:xfrm>
          <a:prstGeom prst="rect">
            <a:avLst/>
          </a:prstGeom>
          <a:noFill/>
          <a:ln w="9525">
            <a:noFill/>
            <a:miter lim="800000"/>
            <a:headEnd/>
            <a:tailEnd/>
          </a:ln>
        </p:spPr>
        <p:txBody>
          <a:bodyPr wrap="none">
            <a:spAutoFit/>
          </a:bodyPr>
          <a:lstStyle/>
          <a:p>
            <a:r>
              <a:rPr lang="en-US" sz="2000" dirty="0"/>
              <a:t>40%</a:t>
            </a:r>
          </a:p>
        </p:txBody>
      </p:sp>
      <p:sp>
        <p:nvSpPr>
          <p:cNvPr id="48" name="TextBox 47"/>
          <p:cNvSpPr txBox="1"/>
          <p:nvPr/>
        </p:nvSpPr>
        <p:spPr>
          <a:xfrm>
            <a:off x="2608518" y="5417403"/>
            <a:ext cx="3966150" cy="830997"/>
          </a:xfrm>
          <a:prstGeom prst="rect">
            <a:avLst/>
          </a:prstGeom>
          <a:solidFill>
            <a:schemeClr val="tx1"/>
          </a:solidFill>
        </p:spPr>
        <p:txBody>
          <a:bodyPr wrap="none" rtlCol="0">
            <a:spAutoFit/>
          </a:bodyPr>
          <a:lstStyle/>
          <a:p>
            <a:pPr marL="342900" indent="-342900">
              <a:buFont typeface="+mj-lt"/>
              <a:buAutoNum type="arabicPeriod"/>
            </a:pPr>
            <a:r>
              <a:rPr lang="en-US" sz="2400" b="1" dirty="0" smtClean="0">
                <a:solidFill>
                  <a:schemeClr val="bg1"/>
                </a:solidFill>
              </a:rPr>
              <a:t>Compute blocker depth</a:t>
            </a:r>
          </a:p>
          <a:p>
            <a:pPr marL="342900" indent="-342900">
              <a:buFont typeface="+mj-lt"/>
              <a:buAutoNum type="arabicPeriod"/>
            </a:pPr>
            <a:r>
              <a:rPr lang="en-US" sz="2400" dirty="0" smtClean="0">
                <a:solidFill>
                  <a:schemeClr val="bg1"/>
                </a:solidFill>
              </a:rPr>
              <a:t>Apply box filter</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3686175" y="5292725"/>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pPr>
              <a:defRPr/>
            </a:pPr>
            <a:r>
              <a:rPr lang="en-US" dirty="0" smtClean="0"/>
              <a:t>Average Blocker Depth</a:t>
            </a:r>
            <a:endParaRPr lang="en-US" dirty="0"/>
          </a:p>
        </p:txBody>
      </p:sp>
      <p:cxnSp>
        <p:nvCxnSpPr>
          <p:cNvPr id="6" name="Straight Connector 5"/>
          <p:cNvCxnSpPr/>
          <p:nvPr/>
        </p:nvCxnSpPr>
        <p:spPr>
          <a:xfrm rot="16200000" flipH="1">
            <a:off x="2231231" y="3047207"/>
            <a:ext cx="3559175" cy="92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554536" y="1709101"/>
            <a:ext cx="1674891" cy="2909"/>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pic>
        <p:nvPicPr>
          <p:cNvPr id="351237" name="Picture 2"/>
          <p:cNvPicPr>
            <a:picLocks noChangeAspect="1" noChangeArrowheads="1"/>
          </p:cNvPicPr>
          <p:nvPr/>
        </p:nvPicPr>
        <p:blipFill>
          <a:blip r:embed="rId3"/>
          <a:srcRect/>
          <a:stretch>
            <a:fillRect/>
          </a:stretch>
        </p:blipFill>
        <p:spPr bwMode="auto">
          <a:xfrm>
            <a:off x="4286250" y="3371850"/>
            <a:ext cx="1143000" cy="747713"/>
          </a:xfrm>
          <a:prstGeom prst="rect">
            <a:avLst/>
          </a:prstGeom>
          <a:noFill/>
          <a:ln w="9525">
            <a:noFill/>
            <a:miter lim="800000"/>
            <a:headEnd/>
            <a:tailEnd/>
          </a:ln>
        </p:spPr>
      </p:pic>
      <p:cxnSp>
        <p:nvCxnSpPr>
          <p:cNvPr id="7" name="Straight Connector 6"/>
          <p:cNvCxnSpPr/>
          <p:nvPr/>
        </p:nvCxnSpPr>
        <p:spPr>
          <a:xfrm rot="5400000" flipH="1" flipV="1">
            <a:off x="3068637" y="3135313"/>
            <a:ext cx="3559175" cy="749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ectangle 17"/>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Rectangle 18"/>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Rectangle 19"/>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a:xfrm>
            <a:off x="3314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a:off x="3429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3543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3657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3771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3886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4000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41148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5029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a:xfrm>
            <a:off x="5143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a:xfrm>
            <a:off x="5257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a:xfrm>
            <a:off x="5372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5486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5600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5715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5829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p:cNvSpPr/>
          <p:nvPr/>
        </p:nvSpPr>
        <p:spPr>
          <a:xfrm>
            <a:off x="5943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a:xfrm>
            <a:off x="42291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1" name="Straight Connector 50"/>
          <p:cNvCxnSpPr/>
          <p:nvPr/>
        </p:nvCxnSpPr>
        <p:spPr>
          <a:xfrm>
            <a:off x="4386263" y="1730375"/>
            <a:ext cx="1976437" cy="147002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0800000" flipV="1">
            <a:off x="1543050" y="1730375"/>
            <a:ext cx="2843213"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46863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4800600" y="2971800"/>
            <a:ext cx="114300" cy="57150"/>
          </a:xfrm>
          <a:prstGeom prst="rect">
            <a:avLst/>
          </a:prstGeom>
          <a:solidFill>
            <a:schemeClr val="bg1">
              <a:lumMod val="65000"/>
              <a:lumOff val="3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4914900" y="2971800"/>
            <a:ext cx="114300" cy="57150"/>
          </a:xfrm>
          <a:prstGeom prst="rect">
            <a:avLst/>
          </a:prstGeom>
          <a:solidFill>
            <a:schemeClr val="bg1">
              <a:lumMod val="65000"/>
              <a:lumOff val="3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4572000" y="2971800"/>
            <a:ext cx="114300" cy="57150"/>
          </a:xfrm>
          <a:prstGeom prst="rect">
            <a:avLst/>
          </a:prstGeom>
          <a:solidFill>
            <a:schemeClr val="bg1">
              <a:lumMod val="65000"/>
              <a:lumOff val="3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43434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4457700" y="2971800"/>
            <a:ext cx="114300" cy="57150"/>
          </a:xfrm>
          <a:prstGeom prst="rect">
            <a:avLst/>
          </a:prstGeom>
          <a:solidFill>
            <a:schemeClr val="accent3">
              <a:lumMod val="50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p:cNvSpPr/>
          <p:nvPr/>
        </p:nvSpPr>
        <p:spPr>
          <a:xfrm>
            <a:off x="6096000" y="3657600"/>
            <a:ext cx="266700" cy="1333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6362700" y="3657600"/>
            <a:ext cx="266700" cy="1333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 name="Rectangle 48"/>
          <p:cNvSpPr/>
          <p:nvPr/>
        </p:nvSpPr>
        <p:spPr>
          <a:xfrm>
            <a:off x="6629400" y="3657600"/>
            <a:ext cx="266700" cy="1333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Rectangle 52"/>
          <p:cNvSpPr/>
          <p:nvPr/>
        </p:nvSpPr>
        <p:spPr>
          <a:xfrm>
            <a:off x="6896100" y="3657600"/>
            <a:ext cx="266700" cy="1333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4" name="Rectangle 53"/>
          <p:cNvSpPr/>
          <p:nvPr/>
        </p:nvSpPr>
        <p:spPr>
          <a:xfrm>
            <a:off x="7962900" y="3657600"/>
            <a:ext cx="266700" cy="133350"/>
          </a:xfrm>
          <a:prstGeom prst="rect">
            <a:avLst/>
          </a:prstGeom>
          <a:solidFill>
            <a:schemeClr val="bg1">
              <a:lumMod val="75000"/>
              <a:lumOff val="2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Rectangle 54"/>
          <p:cNvSpPr/>
          <p:nvPr/>
        </p:nvSpPr>
        <p:spPr>
          <a:xfrm>
            <a:off x="8229600" y="3657600"/>
            <a:ext cx="266700" cy="133350"/>
          </a:xfrm>
          <a:prstGeom prst="rect">
            <a:avLst/>
          </a:prstGeom>
          <a:solidFill>
            <a:schemeClr val="bg1">
              <a:lumMod val="65000"/>
              <a:lumOff val="3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Rectangle 56"/>
          <p:cNvSpPr/>
          <p:nvPr/>
        </p:nvSpPr>
        <p:spPr>
          <a:xfrm>
            <a:off x="7696200" y="3657600"/>
            <a:ext cx="266700" cy="133350"/>
          </a:xfrm>
          <a:prstGeom prst="rect">
            <a:avLst/>
          </a:prstGeom>
          <a:solidFill>
            <a:schemeClr val="bg1">
              <a:lumMod val="65000"/>
              <a:lumOff val="3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Rectangle 57"/>
          <p:cNvSpPr/>
          <p:nvPr/>
        </p:nvSpPr>
        <p:spPr>
          <a:xfrm>
            <a:off x="7162800" y="3657600"/>
            <a:ext cx="266700" cy="133350"/>
          </a:xfrm>
          <a:prstGeom prst="rect">
            <a:avLst/>
          </a:prstGeom>
          <a:solidFill>
            <a:schemeClr val="bg1">
              <a:lumMod val="75000"/>
              <a:lumOff val="2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Rectangle 58"/>
          <p:cNvSpPr/>
          <p:nvPr/>
        </p:nvSpPr>
        <p:spPr>
          <a:xfrm>
            <a:off x="7429500" y="3657600"/>
            <a:ext cx="266700" cy="133350"/>
          </a:xfrm>
          <a:prstGeom prst="rect">
            <a:avLst/>
          </a:prstGeom>
          <a:solidFill>
            <a:schemeClr val="accent3">
              <a:lumMod val="5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6" name="TextBox 65"/>
          <p:cNvSpPr txBox="1"/>
          <p:nvPr/>
        </p:nvSpPr>
        <p:spPr>
          <a:xfrm>
            <a:off x="6791473" y="3881735"/>
            <a:ext cx="2085827" cy="461665"/>
          </a:xfrm>
          <a:prstGeom prst="rect">
            <a:avLst/>
          </a:prstGeom>
          <a:noFill/>
        </p:spPr>
        <p:txBody>
          <a:bodyPr wrap="none" rtlCol="0">
            <a:spAutoFit/>
          </a:bodyPr>
          <a:lstStyle/>
          <a:p>
            <a:r>
              <a:rPr lang="en-US" sz="2400" dirty="0" smtClean="0">
                <a:solidFill>
                  <a:srgbClr val="FF0000"/>
                </a:solidFill>
              </a:rPr>
              <a:t>Blocker pixels</a:t>
            </a:r>
            <a:endParaRPr lang="en-US" sz="2400" dirty="0">
              <a:solidFill>
                <a:srgbClr val="FF0000"/>
              </a:solidFill>
            </a:endParaRPr>
          </a:p>
        </p:txBody>
      </p:sp>
      <p:cxnSp>
        <p:nvCxnSpPr>
          <p:cNvPr id="70" name="Straight Arrow Connector 69"/>
          <p:cNvCxnSpPr/>
          <p:nvPr/>
        </p:nvCxnSpPr>
        <p:spPr>
          <a:xfrm>
            <a:off x="4648200" y="3124200"/>
            <a:ext cx="1562100" cy="2667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495300" y="5372100"/>
            <a:ext cx="8006807" cy="954107"/>
          </a:xfrm>
          <a:prstGeom prst="rect">
            <a:avLst/>
          </a:prstGeom>
          <a:noFill/>
        </p:spPr>
        <p:txBody>
          <a:bodyPr wrap="none" rtlCol="0">
            <a:spAutoFit/>
          </a:bodyPr>
          <a:lstStyle/>
          <a:p>
            <a:pPr algn="ctr"/>
            <a:r>
              <a:rPr lang="en-US" sz="2800" dirty="0" smtClean="0"/>
              <a:t>Blocker depth ≈ average of blocker pixels’ depths</a:t>
            </a:r>
          </a:p>
          <a:p>
            <a:pPr algn="ctr"/>
            <a:r>
              <a:rPr lang="en-US" sz="2800" dirty="0" smtClean="0">
                <a:solidFill>
                  <a:schemeClr val="accent1">
                    <a:lumMod val="60000"/>
                    <a:lumOff val="40000"/>
                  </a:schemeClr>
                </a:solidFill>
              </a:rPr>
              <a:t>[Fernando ‘05]</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3686175" y="5292725"/>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pPr>
              <a:defRPr/>
            </a:pPr>
            <a:r>
              <a:rPr lang="en-US" dirty="0" smtClean="0"/>
              <a:t>Average Blocker Depth</a:t>
            </a:r>
            <a:endParaRPr lang="en-US" dirty="0"/>
          </a:p>
        </p:txBody>
      </p:sp>
      <p:cxnSp>
        <p:nvCxnSpPr>
          <p:cNvPr id="6" name="Straight Connector 5"/>
          <p:cNvCxnSpPr/>
          <p:nvPr/>
        </p:nvCxnSpPr>
        <p:spPr>
          <a:xfrm rot="16200000" flipH="1">
            <a:off x="2231231" y="3047207"/>
            <a:ext cx="3559175" cy="92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554536" y="1709101"/>
            <a:ext cx="1674891" cy="2909"/>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pic>
        <p:nvPicPr>
          <p:cNvPr id="351237" name="Picture 2"/>
          <p:cNvPicPr>
            <a:picLocks noChangeAspect="1" noChangeArrowheads="1"/>
          </p:cNvPicPr>
          <p:nvPr/>
        </p:nvPicPr>
        <p:blipFill>
          <a:blip r:embed="rId3"/>
          <a:srcRect/>
          <a:stretch>
            <a:fillRect/>
          </a:stretch>
        </p:blipFill>
        <p:spPr bwMode="auto">
          <a:xfrm>
            <a:off x="4286250" y="3371850"/>
            <a:ext cx="1143000" cy="747713"/>
          </a:xfrm>
          <a:prstGeom prst="rect">
            <a:avLst/>
          </a:prstGeom>
          <a:noFill/>
          <a:ln w="9525">
            <a:noFill/>
            <a:miter lim="800000"/>
            <a:headEnd/>
            <a:tailEnd/>
          </a:ln>
        </p:spPr>
      </p:pic>
      <p:cxnSp>
        <p:nvCxnSpPr>
          <p:cNvPr id="7" name="Straight Connector 6"/>
          <p:cNvCxnSpPr/>
          <p:nvPr/>
        </p:nvCxnSpPr>
        <p:spPr>
          <a:xfrm rot="5400000" flipH="1" flipV="1">
            <a:off x="3068637" y="3135313"/>
            <a:ext cx="3559175" cy="749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851150" y="2984500"/>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2857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ectangle 17"/>
          <p:cNvSpPr/>
          <p:nvPr/>
        </p:nvSpPr>
        <p:spPr>
          <a:xfrm>
            <a:off x="2971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Rectangle 18"/>
          <p:cNvSpPr/>
          <p:nvPr/>
        </p:nvSpPr>
        <p:spPr>
          <a:xfrm>
            <a:off x="3086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Rectangle 19"/>
          <p:cNvSpPr/>
          <p:nvPr/>
        </p:nvSpPr>
        <p:spPr>
          <a:xfrm>
            <a:off x="3200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a:xfrm>
            <a:off x="3314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a:off x="3429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3543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3657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37719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3886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4000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41148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50292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a:xfrm>
            <a:off x="51435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a:xfrm>
            <a:off x="52578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a:xfrm>
            <a:off x="53721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54864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56007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57150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58293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p:cNvSpPr/>
          <p:nvPr/>
        </p:nvSpPr>
        <p:spPr>
          <a:xfrm>
            <a:off x="5943600" y="2971800"/>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a:xfrm>
            <a:off x="4229100" y="2971800"/>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1" name="Straight Connector 50"/>
          <p:cNvCxnSpPr/>
          <p:nvPr/>
        </p:nvCxnSpPr>
        <p:spPr>
          <a:xfrm>
            <a:off x="4386263" y="1730375"/>
            <a:ext cx="1976437" cy="147002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0800000" flipV="1">
            <a:off x="1543050" y="1730375"/>
            <a:ext cx="2843213" cy="232727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46863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4800600" y="2971800"/>
            <a:ext cx="114300" cy="57150"/>
          </a:xfrm>
          <a:prstGeom prst="rect">
            <a:avLst/>
          </a:prstGeom>
          <a:solidFill>
            <a:schemeClr val="bg1">
              <a:lumMod val="65000"/>
              <a:lumOff val="3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4914900" y="2971800"/>
            <a:ext cx="114300" cy="57150"/>
          </a:xfrm>
          <a:prstGeom prst="rect">
            <a:avLst/>
          </a:prstGeom>
          <a:solidFill>
            <a:schemeClr val="bg1">
              <a:lumMod val="65000"/>
              <a:lumOff val="3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4572000" y="2971800"/>
            <a:ext cx="114300" cy="57150"/>
          </a:xfrm>
          <a:prstGeom prst="rect">
            <a:avLst/>
          </a:prstGeom>
          <a:solidFill>
            <a:schemeClr val="bg1">
              <a:lumMod val="65000"/>
              <a:lumOff val="3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4343400" y="2971800"/>
            <a:ext cx="114300" cy="57150"/>
          </a:xfrm>
          <a:prstGeom prst="rect">
            <a:avLst/>
          </a:prstGeom>
          <a:solidFill>
            <a:schemeClr val="bg1">
              <a:lumMod val="75000"/>
              <a:lumOff val="25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4457700" y="2971800"/>
            <a:ext cx="114300" cy="57150"/>
          </a:xfrm>
          <a:prstGeom prst="rect">
            <a:avLst/>
          </a:prstGeom>
          <a:solidFill>
            <a:schemeClr val="accent3">
              <a:lumMod val="50000"/>
            </a:schemeClr>
          </a:solidFill>
          <a:ln w="12700">
            <a:solidFill>
              <a:srgbClr val="1C1C1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p:cNvSpPr/>
          <p:nvPr/>
        </p:nvSpPr>
        <p:spPr>
          <a:xfrm>
            <a:off x="6096000" y="3657600"/>
            <a:ext cx="266700" cy="1333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6362700" y="3657600"/>
            <a:ext cx="266700" cy="1333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 name="Rectangle 48"/>
          <p:cNvSpPr/>
          <p:nvPr/>
        </p:nvSpPr>
        <p:spPr>
          <a:xfrm>
            <a:off x="6629400" y="3657600"/>
            <a:ext cx="266700" cy="1333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Rectangle 52"/>
          <p:cNvSpPr/>
          <p:nvPr/>
        </p:nvSpPr>
        <p:spPr>
          <a:xfrm>
            <a:off x="6896100" y="3657600"/>
            <a:ext cx="266700" cy="1333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4" name="Rectangle 53"/>
          <p:cNvSpPr/>
          <p:nvPr/>
        </p:nvSpPr>
        <p:spPr>
          <a:xfrm>
            <a:off x="7962900" y="3657600"/>
            <a:ext cx="266700" cy="133350"/>
          </a:xfrm>
          <a:prstGeom prst="rect">
            <a:avLst/>
          </a:prstGeom>
          <a:solidFill>
            <a:schemeClr val="bg1">
              <a:lumMod val="75000"/>
              <a:lumOff val="2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Rectangle 54"/>
          <p:cNvSpPr/>
          <p:nvPr/>
        </p:nvSpPr>
        <p:spPr>
          <a:xfrm>
            <a:off x="8229600" y="3657600"/>
            <a:ext cx="266700" cy="133350"/>
          </a:xfrm>
          <a:prstGeom prst="rect">
            <a:avLst/>
          </a:prstGeom>
          <a:solidFill>
            <a:schemeClr val="bg1">
              <a:lumMod val="65000"/>
              <a:lumOff val="3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Rectangle 56"/>
          <p:cNvSpPr/>
          <p:nvPr/>
        </p:nvSpPr>
        <p:spPr>
          <a:xfrm>
            <a:off x="7696200" y="3657600"/>
            <a:ext cx="266700" cy="133350"/>
          </a:xfrm>
          <a:prstGeom prst="rect">
            <a:avLst/>
          </a:prstGeom>
          <a:solidFill>
            <a:schemeClr val="bg1">
              <a:lumMod val="65000"/>
              <a:lumOff val="3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Rectangle 57"/>
          <p:cNvSpPr/>
          <p:nvPr/>
        </p:nvSpPr>
        <p:spPr>
          <a:xfrm>
            <a:off x="7162800" y="3657600"/>
            <a:ext cx="266700" cy="133350"/>
          </a:xfrm>
          <a:prstGeom prst="rect">
            <a:avLst/>
          </a:prstGeom>
          <a:solidFill>
            <a:schemeClr val="bg1">
              <a:lumMod val="75000"/>
              <a:lumOff val="2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Rectangle 58"/>
          <p:cNvSpPr/>
          <p:nvPr/>
        </p:nvSpPr>
        <p:spPr>
          <a:xfrm>
            <a:off x="7429500" y="3657600"/>
            <a:ext cx="266700" cy="133350"/>
          </a:xfrm>
          <a:prstGeom prst="rect">
            <a:avLst/>
          </a:prstGeom>
          <a:solidFill>
            <a:schemeClr val="accent3">
              <a:lumMod val="5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6" name="TextBox 65"/>
          <p:cNvSpPr txBox="1"/>
          <p:nvPr/>
        </p:nvSpPr>
        <p:spPr>
          <a:xfrm>
            <a:off x="6791473" y="3881735"/>
            <a:ext cx="2085827" cy="461665"/>
          </a:xfrm>
          <a:prstGeom prst="rect">
            <a:avLst/>
          </a:prstGeom>
          <a:noFill/>
        </p:spPr>
        <p:txBody>
          <a:bodyPr wrap="none" rtlCol="0">
            <a:spAutoFit/>
          </a:bodyPr>
          <a:lstStyle/>
          <a:p>
            <a:r>
              <a:rPr lang="en-US" sz="2400" dirty="0" smtClean="0">
                <a:solidFill>
                  <a:srgbClr val="FF0000"/>
                </a:solidFill>
              </a:rPr>
              <a:t>Blocker pixels</a:t>
            </a:r>
            <a:endParaRPr lang="en-US" sz="2400" dirty="0">
              <a:solidFill>
                <a:srgbClr val="FF0000"/>
              </a:solidFill>
            </a:endParaRPr>
          </a:p>
        </p:txBody>
      </p:sp>
      <p:cxnSp>
        <p:nvCxnSpPr>
          <p:cNvPr id="70" name="Straight Arrow Connector 69"/>
          <p:cNvCxnSpPr/>
          <p:nvPr/>
        </p:nvCxnSpPr>
        <p:spPr>
          <a:xfrm>
            <a:off x="4648200" y="3124200"/>
            <a:ext cx="1562100" cy="2667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495300" y="5372100"/>
            <a:ext cx="8006807" cy="954107"/>
          </a:xfrm>
          <a:prstGeom prst="rect">
            <a:avLst/>
          </a:prstGeom>
          <a:noFill/>
        </p:spPr>
        <p:txBody>
          <a:bodyPr wrap="none" rtlCol="0">
            <a:spAutoFit/>
          </a:bodyPr>
          <a:lstStyle/>
          <a:p>
            <a:pPr algn="ctr"/>
            <a:r>
              <a:rPr lang="en-US" sz="2800" dirty="0" smtClean="0"/>
              <a:t>Blocker depth ≈ average of blocker pixels’ depths</a:t>
            </a:r>
          </a:p>
          <a:p>
            <a:pPr algn="ctr"/>
            <a:r>
              <a:rPr lang="en-US" sz="2800" dirty="0" smtClean="0">
                <a:solidFill>
                  <a:schemeClr val="accent1">
                    <a:lumMod val="60000"/>
                    <a:lumOff val="40000"/>
                  </a:schemeClr>
                </a:solidFill>
              </a:rPr>
              <a:t>[Fernando ‘05]</a:t>
            </a:r>
          </a:p>
        </p:txBody>
      </p:sp>
      <p:cxnSp>
        <p:nvCxnSpPr>
          <p:cNvPr id="60" name="Straight Connector 59"/>
          <p:cNvCxnSpPr/>
          <p:nvPr/>
        </p:nvCxnSpPr>
        <p:spPr>
          <a:xfrm>
            <a:off x="3695700" y="3695700"/>
            <a:ext cx="1905000" cy="1588"/>
          </a:xfrm>
          <a:prstGeom prst="line">
            <a:avLst/>
          </a:prstGeom>
          <a:ln w="28575">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2502488" y="3276600"/>
            <a:ext cx="1383712" cy="830997"/>
          </a:xfrm>
          <a:prstGeom prst="rect">
            <a:avLst/>
          </a:prstGeom>
          <a:noFill/>
        </p:spPr>
        <p:txBody>
          <a:bodyPr wrap="none" rtlCol="0">
            <a:spAutoFit/>
          </a:bodyPr>
          <a:lstStyle/>
          <a:p>
            <a:pPr algn="ctr"/>
            <a:r>
              <a:rPr lang="en-US" sz="2400" dirty="0" smtClean="0">
                <a:solidFill>
                  <a:srgbClr val="FF0000"/>
                </a:solidFill>
              </a:rPr>
              <a:t>average </a:t>
            </a:r>
          </a:p>
          <a:p>
            <a:pPr algn="ctr"/>
            <a:r>
              <a:rPr lang="en-US" sz="2400" dirty="0" smtClean="0">
                <a:solidFill>
                  <a:srgbClr val="FF0000"/>
                </a:solidFill>
              </a:rPr>
              <a:t>depth</a:t>
            </a:r>
            <a:endParaRPr lang="en-US" sz="2400" dirty="0">
              <a:solidFill>
                <a:srgbClr val="FF00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Average Blocker Depth</a:t>
            </a:r>
            <a:endParaRPr lang="en-US" dirty="0"/>
          </a:p>
        </p:txBody>
      </p:sp>
      <p:sp>
        <p:nvSpPr>
          <p:cNvPr id="12" name="TextBox 11"/>
          <p:cNvSpPr txBox="1"/>
          <p:nvPr/>
        </p:nvSpPr>
        <p:spPr>
          <a:xfrm>
            <a:off x="304800" y="5572780"/>
            <a:ext cx="9062096" cy="523220"/>
          </a:xfrm>
          <a:prstGeom prst="rect">
            <a:avLst/>
          </a:prstGeom>
          <a:noFill/>
        </p:spPr>
        <p:txBody>
          <a:bodyPr wrap="none" rtlCol="0">
            <a:spAutoFit/>
          </a:bodyPr>
          <a:lstStyle/>
          <a:p>
            <a:r>
              <a:rPr lang="en-US" sz="2800" dirty="0" smtClean="0">
                <a:solidFill>
                  <a:srgbClr val="FFFF00"/>
                </a:solidFill>
              </a:rPr>
              <a:t>“Local weighted average of depths </a:t>
            </a:r>
            <a:r>
              <a:rPr lang="en-US" sz="2800" i="1" dirty="0" smtClean="0">
                <a:solidFill>
                  <a:srgbClr val="FFFF00"/>
                </a:solidFill>
              </a:rPr>
              <a:t>in front of receiver</a:t>
            </a:r>
            <a:r>
              <a:rPr lang="en-US" sz="2800" dirty="0" smtClean="0">
                <a:solidFill>
                  <a:srgbClr val="FFFF00"/>
                </a:solidFill>
              </a:rPr>
              <a:t>”</a:t>
            </a:r>
            <a:endParaRPr lang="en-US" sz="2800" dirty="0">
              <a:solidFill>
                <a:srgbClr val="FFFF00"/>
              </a:solidFill>
            </a:endParaRPr>
          </a:p>
        </p:txBody>
      </p:sp>
      <p:pic>
        <p:nvPicPr>
          <p:cNvPr id="19" name="Picture 3"/>
          <p:cNvPicPr>
            <a:picLocks noChangeAspect="1" noChangeArrowheads="1"/>
          </p:cNvPicPr>
          <p:nvPr/>
        </p:nvPicPr>
        <p:blipFill>
          <a:blip r:embed="rId3"/>
          <a:srcRect/>
          <a:stretch>
            <a:fillRect/>
          </a:stretch>
        </p:blipFill>
        <p:spPr bwMode="auto">
          <a:xfrm>
            <a:off x="1257300" y="1409700"/>
            <a:ext cx="3352800" cy="3490910"/>
          </a:xfrm>
          <a:prstGeom prst="rect">
            <a:avLst/>
          </a:prstGeom>
          <a:noFill/>
          <a:ln w="9525">
            <a:noFill/>
            <a:miter lim="800000"/>
            <a:headEnd/>
            <a:tailEnd/>
          </a:ln>
        </p:spPr>
      </p:pic>
      <p:sp>
        <p:nvSpPr>
          <p:cNvPr id="20" name="Rectangle 19"/>
          <p:cNvSpPr/>
          <p:nvPr/>
        </p:nvSpPr>
        <p:spPr>
          <a:xfrm>
            <a:off x="2324100" y="2438400"/>
            <a:ext cx="800100" cy="800100"/>
          </a:xfrm>
          <a:prstGeom prst="rect">
            <a:avLst/>
          </a:prstGeom>
          <a:noFill/>
          <a:ln w="38100">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
          <p:cNvPicPr>
            <a:picLocks noChangeAspect="1" noChangeArrowheads="1"/>
          </p:cNvPicPr>
          <p:nvPr/>
        </p:nvPicPr>
        <p:blipFill>
          <a:blip r:embed="rId4" cstate="print"/>
          <a:srcRect l="33333" t="4448" r="7938"/>
          <a:stretch>
            <a:fillRect/>
          </a:stretch>
        </p:blipFill>
        <p:spPr bwMode="auto">
          <a:xfrm>
            <a:off x="5562600" y="914400"/>
            <a:ext cx="2869852"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1233" name="Picture 1"/>
          <p:cNvPicPr>
            <a:picLocks noChangeAspect="1" noChangeArrowheads="1"/>
          </p:cNvPicPr>
          <p:nvPr/>
        </p:nvPicPr>
        <p:blipFill>
          <a:blip r:embed="rId3"/>
          <a:srcRect/>
          <a:stretch>
            <a:fillRect/>
          </a:stretch>
        </p:blipFill>
        <p:spPr bwMode="auto">
          <a:xfrm>
            <a:off x="2116766" y="876300"/>
            <a:ext cx="4855464" cy="4855464"/>
          </a:xfrm>
          <a:prstGeom prst="rect">
            <a:avLst/>
          </a:prstGeom>
          <a:noFill/>
          <a:ln w="9525">
            <a:noFill/>
            <a:miter lim="800000"/>
            <a:headEnd/>
            <a:tailEnd/>
          </a:ln>
          <a:effectLst/>
        </p:spPr>
      </p:pic>
      <p:sp>
        <p:nvSpPr>
          <p:cNvPr id="13315" name="TextBox 4"/>
          <p:cNvSpPr txBox="1">
            <a:spLocks noChangeArrowheads="1"/>
          </p:cNvSpPr>
          <p:nvPr/>
        </p:nvSpPr>
        <p:spPr bwMode="auto">
          <a:xfrm>
            <a:off x="2127332" y="5772150"/>
            <a:ext cx="4883068" cy="523220"/>
          </a:xfrm>
          <a:prstGeom prst="rect">
            <a:avLst/>
          </a:prstGeom>
          <a:noFill/>
          <a:ln w="9525">
            <a:noFill/>
            <a:miter lim="800000"/>
            <a:headEnd/>
            <a:tailEnd/>
          </a:ln>
        </p:spPr>
        <p:txBody>
          <a:bodyPr wrap="none">
            <a:spAutoFit/>
          </a:bodyPr>
          <a:lstStyle/>
          <a:p>
            <a:r>
              <a:rPr lang="en-US" sz="2800" dirty="0" smtClean="0"/>
              <a:t>Filtering-Based Soft Shadows</a:t>
            </a:r>
            <a:endParaRPr lang="en-US" sz="2800" dirty="0"/>
          </a:p>
        </p:txBody>
      </p:sp>
      <p:sp>
        <p:nvSpPr>
          <p:cNvPr id="6" name="Oval 5"/>
          <p:cNvSpPr/>
          <p:nvPr/>
        </p:nvSpPr>
        <p:spPr>
          <a:xfrm>
            <a:off x="2743200" y="3714750"/>
            <a:ext cx="628650" cy="4000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Oval 7"/>
          <p:cNvSpPr/>
          <p:nvPr/>
        </p:nvSpPr>
        <p:spPr>
          <a:xfrm>
            <a:off x="5059363" y="3652838"/>
            <a:ext cx="176871" cy="11690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Oval 8"/>
          <p:cNvSpPr/>
          <p:nvPr/>
        </p:nvSpPr>
        <p:spPr>
          <a:xfrm>
            <a:off x="5886450" y="3028950"/>
            <a:ext cx="3429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4251325" y="4327525"/>
            <a:ext cx="263525" cy="1754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2" name="Picture 3"/>
          <p:cNvPicPr>
            <a:picLocks noChangeAspect="1" noChangeArrowheads="1"/>
          </p:cNvPicPr>
          <p:nvPr/>
        </p:nvPicPr>
        <p:blipFill>
          <a:blip r:embed="rId4"/>
          <a:srcRect/>
          <a:stretch>
            <a:fillRect/>
          </a:stretch>
        </p:blipFill>
        <p:spPr bwMode="auto">
          <a:xfrm>
            <a:off x="6629400" y="266700"/>
            <a:ext cx="1244151" cy="1295400"/>
          </a:xfrm>
          <a:prstGeom prst="rect">
            <a:avLst/>
          </a:prstGeom>
          <a:noFill/>
          <a:ln w="9525">
            <a:noFill/>
            <a:miter lim="800000"/>
            <a:headEnd/>
            <a:tailEnd/>
          </a:ln>
        </p:spPr>
      </p:pic>
      <p:sp>
        <p:nvSpPr>
          <p:cNvPr id="13" name="Oval 12"/>
          <p:cNvSpPr/>
          <p:nvPr/>
        </p:nvSpPr>
        <p:spPr>
          <a:xfrm>
            <a:off x="800100" y="3314700"/>
            <a:ext cx="533400" cy="571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TextBox 13"/>
          <p:cNvSpPr txBox="1"/>
          <p:nvPr/>
        </p:nvSpPr>
        <p:spPr>
          <a:xfrm>
            <a:off x="228600" y="3886200"/>
            <a:ext cx="1673856" cy="461665"/>
          </a:xfrm>
          <a:prstGeom prst="rect">
            <a:avLst/>
          </a:prstGeom>
          <a:noFill/>
        </p:spPr>
        <p:txBody>
          <a:bodyPr wrap="none" rtlCol="0">
            <a:spAutoFit/>
          </a:bodyPr>
          <a:lstStyle/>
          <a:p>
            <a:r>
              <a:rPr lang="en-US" sz="2400" dirty="0" smtClean="0">
                <a:solidFill>
                  <a:srgbClr val="FF0000"/>
                </a:solidFill>
              </a:rPr>
              <a:t>Filter width</a:t>
            </a:r>
            <a:endParaRPr lang="en-US" sz="2400" dirty="0">
              <a:solidFill>
                <a:srgbClr val="FF0000"/>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3"/>
          <a:srcRect/>
          <a:stretch>
            <a:fillRect/>
          </a:stretch>
        </p:blipFill>
        <p:spPr bwMode="auto">
          <a:xfrm>
            <a:off x="1257300" y="1409700"/>
            <a:ext cx="3352800" cy="3490910"/>
          </a:xfrm>
          <a:prstGeom prst="rect">
            <a:avLst/>
          </a:prstGeom>
          <a:noFill/>
          <a:ln w="9525">
            <a:noFill/>
            <a:miter lim="800000"/>
            <a:headEnd/>
            <a:tailEnd/>
          </a:ln>
        </p:spPr>
      </p:pic>
      <p:pic>
        <p:nvPicPr>
          <p:cNvPr id="7" name="Picture 2"/>
          <p:cNvPicPr>
            <a:picLocks noChangeAspect="1" noChangeArrowheads="1"/>
          </p:cNvPicPr>
          <p:nvPr/>
        </p:nvPicPr>
        <p:blipFill>
          <a:blip r:embed="rId4"/>
          <a:srcRect/>
          <a:stretch>
            <a:fillRect/>
          </a:stretch>
        </p:blipFill>
        <p:spPr bwMode="auto">
          <a:xfrm>
            <a:off x="1242301" y="1409700"/>
            <a:ext cx="3367799" cy="3505200"/>
          </a:xfrm>
          <a:prstGeom prst="rect">
            <a:avLst/>
          </a:prstGeom>
          <a:noFill/>
          <a:ln w="9525">
            <a:noFill/>
            <a:miter lim="800000"/>
            <a:headEnd/>
            <a:tailEnd/>
          </a:ln>
        </p:spPr>
      </p:pic>
      <p:sp>
        <p:nvSpPr>
          <p:cNvPr id="5" name="Title 1"/>
          <p:cNvSpPr>
            <a:spLocks noGrp="1"/>
          </p:cNvSpPr>
          <p:nvPr>
            <p:ph type="title"/>
          </p:nvPr>
        </p:nvSpPr>
        <p:spPr/>
        <p:txBody>
          <a:bodyPr/>
          <a:lstStyle/>
          <a:p>
            <a:pPr>
              <a:defRPr/>
            </a:pPr>
            <a:r>
              <a:rPr lang="en-US" dirty="0" smtClean="0"/>
              <a:t>Average Blocker Depth</a:t>
            </a:r>
            <a:endParaRPr lang="en-US" dirty="0"/>
          </a:p>
        </p:txBody>
      </p:sp>
      <p:sp>
        <p:nvSpPr>
          <p:cNvPr id="12" name="TextBox 11"/>
          <p:cNvSpPr txBox="1"/>
          <p:nvPr/>
        </p:nvSpPr>
        <p:spPr>
          <a:xfrm>
            <a:off x="304800" y="5572780"/>
            <a:ext cx="8784777" cy="523220"/>
          </a:xfrm>
          <a:prstGeom prst="rect">
            <a:avLst/>
          </a:prstGeom>
          <a:noFill/>
        </p:spPr>
        <p:txBody>
          <a:bodyPr wrap="none" rtlCol="0">
            <a:spAutoFit/>
          </a:bodyPr>
          <a:lstStyle/>
          <a:p>
            <a:r>
              <a:rPr lang="en-US" sz="2800" dirty="0" smtClean="0">
                <a:solidFill>
                  <a:srgbClr val="FFFF00"/>
                </a:solidFill>
              </a:rPr>
              <a:t>“Local weighted average of depths </a:t>
            </a:r>
            <a:r>
              <a:rPr lang="en-US" sz="2800" i="1" dirty="0" smtClean="0">
                <a:solidFill>
                  <a:srgbClr val="FFFF00"/>
                </a:solidFill>
              </a:rPr>
              <a:t>in front of receiver</a:t>
            </a:r>
            <a:r>
              <a:rPr lang="en-US" sz="2800" dirty="0" smtClean="0">
                <a:solidFill>
                  <a:srgbClr val="FFFF00"/>
                </a:solidFill>
              </a:rPr>
              <a:t>”</a:t>
            </a:r>
            <a:endParaRPr lang="en-US" sz="2800" dirty="0">
              <a:solidFill>
                <a:srgbClr val="FFFF00"/>
              </a:solidFill>
            </a:endParaRPr>
          </a:p>
        </p:txBody>
      </p:sp>
      <p:sp>
        <p:nvSpPr>
          <p:cNvPr id="20" name="Rectangle 19"/>
          <p:cNvSpPr/>
          <p:nvPr/>
        </p:nvSpPr>
        <p:spPr>
          <a:xfrm>
            <a:off x="2324100" y="2438400"/>
            <a:ext cx="800100" cy="800100"/>
          </a:xfrm>
          <a:prstGeom prst="rect">
            <a:avLst/>
          </a:prstGeom>
          <a:noFill/>
          <a:ln w="38100">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
          <p:cNvPicPr>
            <a:picLocks noChangeAspect="1" noChangeArrowheads="1"/>
          </p:cNvPicPr>
          <p:nvPr/>
        </p:nvPicPr>
        <p:blipFill>
          <a:blip r:embed="rId5" cstate="print"/>
          <a:srcRect l="33333" t="4448" r="7938"/>
          <a:stretch>
            <a:fillRect/>
          </a:stretch>
        </p:blipFill>
        <p:spPr bwMode="auto">
          <a:xfrm>
            <a:off x="5562600" y="914400"/>
            <a:ext cx="2869852"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3"/>
          <a:srcRect/>
          <a:stretch>
            <a:fillRect/>
          </a:stretch>
        </p:blipFill>
        <p:spPr bwMode="auto">
          <a:xfrm>
            <a:off x="1257300" y="1409700"/>
            <a:ext cx="3352800" cy="3490910"/>
          </a:xfrm>
          <a:prstGeom prst="rect">
            <a:avLst/>
          </a:prstGeom>
          <a:noFill/>
          <a:ln w="9525">
            <a:noFill/>
            <a:miter lim="800000"/>
            <a:headEnd/>
            <a:tailEnd/>
          </a:ln>
        </p:spPr>
      </p:pic>
      <p:pic>
        <p:nvPicPr>
          <p:cNvPr id="7" name="Picture 2"/>
          <p:cNvPicPr>
            <a:picLocks noChangeAspect="1" noChangeArrowheads="1"/>
          </p:cNvPicPr>
          <p:nvPr/>
        </p:nvPicPr>
        <p:blipFill>
          <a:blip r:embed="rId4"/>
          <a:srcRect/>
          <a:stretch>
            <a:fillRect/>
          </a:stretch>
        </p:blipFill>
        <p:spPr bwMode="auto">
          <a:xfrm>
            <a:off x="1242301" y="1409700"/>
            <a:ext cx="3367799" cy="3505200"/>
          </a:xfrm>
          <a:prstGeom prst="rect">
            <a:avLst/>
          </a:prstGeom>
          <a:noFill/>
          <a:ln w="9525">
            <a:noFill/>
            <a:miter lim="800000"/>
            <a:headEnd/>
            <a:tailEnd/>
          </a:ln>
        </p:spPr>
      </p:pic>
      <p:pic>
        <p:nvPicPr>
          <p:cNvPr id="9" name="Picture 2"/>
          <p:cNvPicPr>
            <a:picLocks noChangeAspect="1" noChangeArrowheads="1"/>
          </p:cNvPicPr>
          <p:nvPr/>
        </p:nvPicPr>
        <p:blipFill>
          <a:blip r:embed="rId5"/>
          <a:srcRect/>
          <a:stretch>
            <a:fillRect/>
          </a:stretch>
        </p:blipFill>
        <p:spPr bwMode="auto">
          <a:xfrm>
            <a:off x="1242301" y="1409700"/>
            <a:ext cx="3364813" cy="3502152"/>
          </a:xfrm>
          <a:prstGeom prst="rect">
            <a:avLst/>
          </a:prstGeom>
          <a:noFill/>
          <a:ln w="9525">
            <a:noFill/>
            <a:miter lim="800000"/>
            <a:headEnd/>
            <a:tailEnd/>
          </a:ln>
        </p:spPr>
      </p:pic>
      <p:sp>
        <p:nvSpPr>
          <p:cNvPr id="5" name="Title 1"/>
          <p:cNvSpPr>
            <a:spLocks noGrp="1"/>
          </p:cNvSpPr>
          <p:nvPr>
            <p:ph type="title"/>
          </p:nvPr>
        </p:nvSpPr>
        <p:spPr/>
        <p:txBody>
          <a:bodyPr/>
          <a:lstStyle/>
          <a:p>
            <a:pPr>
              <a:defRPr/>
            </a:pPr>
            <a:r>
              <a:rPr lang="en-US" dirty="0" smtClean="0"/>
              <a:t>Average Blocker Depth</a:t>
            </a:r>
            <a:endParaRPr lang="en-US" dirty="0"/>
          </a:p>
        </p:txBody>
      </p:sp>
      <p:sp>
        <p:nvSpPr>
          <p:cNvPr id="12" name="TextBox 11"/>
          <p:cNvSpPr txBox="1"/>
          <p:nvPr/>
        </p:nvSpPr>
        <p:spPr>
          <a:xfrm>
            <a:off x="304800" y="5572780"/>
            <a:ext cx="8784777" cy="523220"/>
          </a:xfrm>
          <a:prstGeom prst="rect">
            <a:avLst/>
          </a:prstGeom>
          <a:noFill/>
        </p:spPr>
        <p:txBody>
          <a:bodyPr wrap="none" rtlCol="0">
            <a:spAutoFit/>
          </a:bodyPr>
          <a:lstStyle/>
          <a:p>
            <a:r>
              <a:rPr lang="en-US" sz="2800" dirty="0" smtClean="0">
                <a:solidFill>
                  <a:srgbClr val="FFFF00"/>
                </a:solidFill>
              </a:rPr>
              <a:t>“Local weighted average of depths </a:t>
            </a:r>
            <a:r>
              <a:rPr lang="en-US" sz="2800" i="1" dirty="0" smtClean="0">
                <a:solidFill>
                  <a:srgbClr val="FFFF00"/>
                </a:solidFill>
              </a:rPr>
              <a:t>in front of receiver</a:t>
            </a:r>
            <a:r>
              <a:rPr lang="en-US" sz="2800" dirty="0" smtClean="0">
                <a:solidFill>
                  <a:srgbClr val="FFFF00"/>
                </a:solidFill>
              </a:rPr>
              <a:t>”</a:t>
            </a:r>
            <a:endParaRPr lang="en-US" sz="2800" dirty="0">
              <a:solidFill>
                <a:srgbClr val="FFFF00"/>
              </a:solidFill>
            </a:endParaRPr>
          </a:p>
        </p:txBody>
      </p:sp>
      <p:sp>
        <p:nvSpPr>
          <p:cNvPr id="20" name="Rectangle 19"/>
          <p:cNvSpPr/>
          <p:nvPr/>
        </p:nvSpPr>
        <p:spPr>
          <a:xfrm>
            <a:off x="2324100" y="2438400"/>
            <a:ext cx="800100" cy="800100"/>
          </a:xfrm>
          <a:prstGeom prst="rect">
            <a:avLst/>
          </a:prstGeom>
          <a:noFill/>
          <a:ln w="38100">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
          <p:cNvPicPr>
            <a:picLocks noChangeAspect="1" noChangeArrowheads="1"/>
          </p:cNvPicPr>
          <p:nvPr/>
        </p:nvPicPr>
        <p:blipFill>
          <a:blip r:embed="rId6" cstate="print"/>
          <a:srcRect l="33333" t="4448" r="7938"/>
          <a:stretch>
            <a:fillRect/>
          </a:stretch>
        </p:blipFill>
        <p:spPr bwMode="auto">
          <a:xfrm>
            <a:off x="5562600" y="914400"/>
            <a:ext cx="2869852"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3"/>
          <a:srcRect/>
          <a:stretch>
            <a:fillRect/>
          </a:stretch>
        </p:blipFill>
        <p:spPr bwMode="auto">
          <a:xfrm>
            <a:off x="1257300" y="1409700"/>
            <a:ext cx="3352800" cy="3490910"/>
          </a:xfrm>
          <a:prstGeom prst="rect">
            <a:avLst/>
          </a:prstGeom>
          <a:noFill/>
          <a:ln w="9525">
            <a:noFill/>
            <a:miter lim="800000"/>
            <a:headEnd/>
            <a:tailEnd/>
          </a:ln>
        </p:spPr>
      </p:pic>
      <p:pic>
        <p:nvPicPr>
          <p:cNvPr id="7" name="Picture 2"/>
          <p:cNvPicPr>
            <a:picLocks noChangeAspect="1" noChangeArrowheads="1"/>
          </p:cNvPicPr>
          <p:nvPr/>
        </p:nvPicPr>
        <p:blipFill>
          <a:blip r:embed="rId4"/>
          <a:srcRect/>
          <a:stretch>
            <a:fillRect/>
          </a:stretch>
        </p:blipFill>
        <p:spPr bwMode="auto">
          <a:xfrm>
            <a:off x="1242301" y="1409700"/>
            <a:ext cx="3367799" cy="3505200"/>
          </a:xfrm>
          <a:prstGeom prst="rect">
            <a:avLst/>
          </a:prstGeom>
          <a:noFill/>
          <a:ln w="9525">
            <a:noFill/>
            <a:miter lim="800000"/>
            <a:headEnd/>
            <a:tailEnd/>
          </a:ln>
        </p:spPr>
      </p:pic>
      <p:pic>
        <p:nvPicPr>
          <p:cNvPr id="9" name="Picture 2"/>
          <p:cNvPicPr>
            <a:picLocks noChangeAspect="1" noChangeArrowheads="1"/>
          </p:cNvPicPr>
          <p:nvPr/>
        </p:nvPicPr>
        <p:blipFill>
          <a:blip r:embed="rId5"/>
          <a:srcRect/>
          <a:stretch>
            <a:fillRect/>
          </a:stretch>
        </p:blipFill>
        <p:spPr bwMode="auto">
          <a:xfrm>
            <a:off x="1242301" y="1409700"/>
            <a:ext cx="3364813" cy="3502152"/>
          </a:xfrm>
          <a:prstGeom prst="rect">
            <a:avLst/>
          </a:prstGeom>
          <a:noFill/>
          <a:ln w="9525">
            <a:noFill/>
            <a:miter lim="800000"/>
            <a:headEnd/>
            <a:tailEnd/>
          </a:ln>
        </p:spPr>
      </p:pic>
      <p:sp>
        <p:nvSpPr>
          <p:cNvPr id="5" name="Title 1"/>
          <p:cNvSpPr>
            <a:spLocks noGrp="1"/>
          </p:cNvSpPr>
          <p:nvPr>
            <p:ph type="title"/>
          </p:nvPr>
        </p:nvSpPr>
        <p:spPr/>
        <p:txBody>
          <a:bodyPr/>
          <a:lstStyle/>
          <a:p>
            <a:pPr>
              <a:defRPr/>
            </a:pPr>
            <a:r>
              <a:rPr lang="en-US" dirty="0" smtClean="0"/>
              <a:t>Average Blocker Depth</a:t>
            </a:r>
            <a:endParaRPr lang="en-US" dirty="0"/>
          </a:p>
        </p:txBody>
      </p:sp>
      <p:sp>
        <p:nvSpPr>
          <p:cNvPr id="12" name="TextBox 11"/>
          <p:cNvSpPr txBox="1"/>
          <p:nvPr/>
        </p:nvSpPr>
        <p:spPr>
          <a:xfrm>
            <a:off x="304800" y="5572780"/>
            <a:ext cx="8784777" cy="523220"/>
          </a:xfrm>
          <a:prstGeom prst="rect">
            <a:avLst/>
          </a:prstGeom>
          <a:noFill/>
        </p:spPr>
        <p:txBody>
          <a:bodyPr wrap="none" rtlCol="0">
            <a:spAutoFit/>
          </a:bodyPr>
          <a:lstStyle/>
          <a:p>
            <a:r>
              <a:rPr lang="en-US" sz="2800" dirty="0" smtClean="0">
                <a:solidFill>
                  <a:srgbClr val="FFFF00"/>
                </a:solidFill>
              </a:rPr>
              <a:t>“Local weighted average of depths </a:t>
            </a:r>
            <a:r>
              <a:rPr lang="en-US" sz="2800" i="1" dirty="0" smtClean="0">
                <a:solidFill>
                  <a:srgbClr val="FFFF00"/>
                </a:solidFill>
              </a:rPr>
              <a:t>in front of receiver</a:t>
            </a:r>
            <a:r>
              <a:rPr lang="en-US" sz="2800" dirty="0" smtClean="0">
                <a:solidFill>
                  <a:srgbClr val="FFFF00"/>
                </a:solidFill>
              </a:rPr>
              <a:t>”</a:t>
            </a:r>
            <a:endParaRPr lang="en-US" sz="2800" dirty="0">
              <a:solidFill>
                <a:srgbClr val="FFFF00"/>
              </a:solidFill>
            </a:endParaRPr>
          </a:p>
        </p:txBody>
      </p:sp>
      <p:pic>
        <p:nvPicPr>
          <p:cNvPr id="21" name="Picture 2"/>
          <p:cNvPicPr>
            <a:picLocks noChangeAspect="1" noChangeArrowheads="1"/>
          </p:cNvPicPr>
          <p:nvPr/>
        </p:nvPicPr>
        <p:blipFill>
          <a:blip r:embed="rId6" cstate="print"/>
          <a:srcRect l="33333" t="4448" r="7938"/>
          <a:stretch>
            <a:fillRect/>
          </a:stretch>
        </p:blipFill>
        <p:spPr bwMode="auto">
          <a:xfrm>
            <a:off x="5562600" y="914400"/>
            <a:ext cx="2869852" cy="4419600"/>
          </a:xfrm>
          <a:prstGeom prst="rect">
            <a:avLst/>
          </a:prstGeom>
          <a:noFill/>
          <a:ln w="9525">
            <a:noFill/>
            <a:miter lim="800000"/>
            <a:headEnd/>
            <a:tailEnd/>
          </a:ln>
        </p:spPr>
      </p:pic>
      <p:sp>
        <p:nvSpPr>
          <p:cNvPr id="10" name="TextBox 15"/>
          <p:cNvSpPr txBox="1">
            <a:spLocks noChangeArrowheads="1"/>
          </p:cNvSpPr>
          <p:nvPr/>
        </p:nvSpPr>
        <p:spPr bwMode="auto">
          <a:xfrm>
            <a:off x="1096963" y="2794000"/>
            <a:ext cx="484187" cy="1016000"/>
          </a:xfrm>
          <a:prstGeom prst="rect">
            <a:avLst/>
          </a:prstGeom>
          <a:noFill/>
          <a:ln w="9525">
            <a:noFill/>
            <a:miter lim="800000"/>
            <a:headEnd/>
            <a:tailEnd/>
          </a:ln>
        </p:spPr>
        <p:txBody>
          <a:bodyPr wrap="none">
            <a:spAutoFit/>
          </a:bodyPr>
          <a:lstStyle/>
          <a:p>
            <a:r>
              <a:rPr lang="en-US" sz="6000"/>
              <a:t>*</a:t>
            </a:r>
          </a:p>
        </p:txBody>
      </p:sp>
      <p:sp>
        <p:nvSpPr>
          <p:cNvPr id="11" name="Rectangle 10"/>
          <p:cNvSpPr/>
          <p:nvPr/>
        </p:nvSpPr>
        <p:spPr>
          <a:xfrm>
            <a:off x="304800" y="2857500"/>
            <a:ext cx="647700" cy="6477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Average Blocker Depth</a:t>
            </a:r>
            <a:endParaRPr lang="en-US" dirty="0"/>
          </a:p>
        </p:txBody>
      </p:sp>
      <p:pic>
        <p:nvPicPr>
          <p:cNvPr id="367618" name="Picture 2"/>
          <p:cNvPicPr>
            <a:picLocks noChangeAspect="1" noChangeArrowheads="1"/>
          </p:cNvPicPr>
          <p:nvPr/>
        </p:nvPicPr>
        <p:blipFill>
          <a:blip r:embed="rId3"/>
          <a:srcRect/>
          <a:stretch>
            <a:fillRect/>
          </a:stretch>
        </p:blipFill>
        <p:spPr bwMode="auto">
          <a:xfrm>
            <a:off x="1885950" y="1239838"/>
            <a:ext cx="1828800" cy="1903412"/>
          </a:xfrm>
          <a:prstGeom prst="rect">
            <a:avLst/>
          </a:prstGeom>
          <a:noFill/>
          <a:ln w="9525">
            <a:noFill/>
            <a:miter lim="800000"/>
            <a:headEnd/>
            <a:tailEnd/>
          </a:ln>
        </p:spPr>
      </p:pic>
      <p:sp>
        <p:nvSpPr>
          <p:cNvPr id="14" name="Left Bracket 13"/>
          <p:cNvSpPr/>
          <p:nvPr/>
        </p:nvSpPr>
        <p:spPr>
          <a:xfrm>
            <a:off x="188595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67621" name="TextBox 15"/>
          <p:cNvSpPr txBox="1">
            <a:spLocks noChangeArrowheads="1"/>
          </p:cNvSpPr>
          <p:nvPr/>
        </p:nvSpPr>
        <p:spPr bwMode="auto">
          <a:xfrm>
            <a:off x="1401763" y="1841500"/>
            <a:ext cx="484187" cy="1016000"/>
          </a:xfrm>
          <a:prstGeom prst="rect">
            <a:avLst/>
          </a:prstGeom>
          <a:noFill/>
          <a:ln w="9525">
            <a:noFill/>
            <a:miter lim="800000"/>
            <a:headEnd/>
            <a:tailEnd/>
          </a:ln>
        </p:spPr>
        <p:txBody>
          <a:bodyPr wrap="none">
            <a:spAutoFit/>
          </a:bodyPr>
          <a:lstStyle/>
          <a:p>
            <a:r>
              <a:rPr lang="en-US" sz="6000"/>
              <a:t>*</a:t>
            </a:r>
          </a:p>
        </p:txBody>
      </p:sp>
      <p:pic>
        <p:nvPicPr>
          <p:cNvPr id="367622" name="Picture 3"/>
          <p:cNvPicPr>
            <a:picLocks noChangeAspect="1" noChangeArrowheads="1"/>
          </p:cNvPicPr>
          <p:nvPr/>
        </p:nvPicPr>
        <p:blipFill>
          <a:blip r:embed="rId4"/>
          <a:srcRect/>
          <a:stretch>
            <a:fillRect/>
          </a:stretch>
        </p:blipFill>
        <p:spPr bwMode="auto">
          <a:xfrm>
            <a:off x="4229100" y="1257300"/>
            <a:ext cx="1811338" cy="1885950"/>
          </a:xfrm>
          <a:prstGeom prst="rect">
            <a:avLst/>
          </a:prstGeom>
          <a:noFill/>
          <a:ln w="9525">
            <a:noFill/>
            <a:miter lim="800000"/>
            <a:headEnd/>
            <a:tailEnd/>
          </a:ln>
        </p:spPr>
      </p:pic>
      <p:sp>
        <p:nvSpPr>
          <p:cNvPr id="367623" name="TextBox 26"/>
          <p:cNvSpPr txBox="1">
            <a:spLocks noChangeArrowheads="1"/>
          </p:cNvSpPr>
          <p:nvPr/>
        </p:nvSpPr>
        <p:spPr bwMode="auto">
          <a:xfrm>
            <a:off x="3543300" y="1714500"/>
            <a:ext cx="588963" cy="923925"/>
          </a:xfrm>
          <a:prstGeom prst="rect">
            <a:avLst/>
          </a:prstGeom>
          <a:noFill/>
          <a:ln w="9525">
            <a:noFill/>
            <a:miter lim="800000"/>
            <a:headEnd/>
            <a:tailEnd/>
          </a:ln>
        </p:spPr>
        <p:txBody>
          <a:bodyPr wrap="none">
            <a:spAutoFit/>
          </a:bodyPr>
          <a:lstStyle/>
          <a:p>
            <a:r>
              <a:rPr lang="en-US" sz="5400"/>
              <a:t>×</a:t>
            </a:r>
          </a:p>
        </p:txBody>
      </p:sp>
      <p:sp>
        <p:nvSpPr>
          <p:cNvPr id="28" name="Left Bracket 27"/>
          <p:cNvSpPr/>
          <p:nvPr/>
        </p:nvSpPr>
        <p:spPr>
          <a:xfrm flipH="1">
            <a:off x="622935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6" name="Rectangle 15"/>
          <p:cNvSpPr/>
          <p:nvPr/>
        </p:nvSpPr>
        <p:spPr>
          <a:xfrm>
            <a:off x="609600" y="1828800"/>
            <a:ext cx="647700" cy="6477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Average Blocker Depth</a:t>
            </a:r>
            <a:endParaRPr lang="en-US" dirty="0"/>
          </a:p>
        </p:txBody>
      </p:sp>
      <p:sp>
        <p:nvSpPr>
          <p:cNvPr id="14" name="Left Bracket 13"/>
          <p:cNvSpPr/>
          <p:nvPr/>
        </p:nvSpPr>
        <p:spPr>
          <a:xfrm>
            <a:off x="188595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67621" name="TextBox 15"/>
          <p:cNvSpPr txBox="1">
            <a:spLocks noChangeArrowheads="1"/>
          </p:cNvSpPr>
          <p:nvPr/>
        </p:nvSpPr>
        <p:spPr bwMode="auto">
          <a:xfrm>
            <a:off x="1401763" y="1841500"/>
            <a:ext cx="484187" cy="1016000"/>
          </a:xfrm>
          <a:prstGeom prst="rect">
            <a:avLst/>
          </a:prstGeom>
          <a:noFill/>
          <a:ln w="9525">
            <a:noFill/>
            <a:miter lim="800000"/>
            <a:headEnd/>
            <a:tailEnd/>
          </a:ln>
        </p:spPr>
        <p:txBody>
          <a:bodyPr wrap="none">
            <a:spAutoFit/>
          </a:bodyPr>
          <a:lstStyle/>
          <a:p>
            <a:r>
              <a:rPr lang="en-US" sz="6000"/>
              <a:t>*</a:t>
            </a:r>
          </a:p>
        </p:txBody>
      </p:sp>
      <p:pic>
        <p:nvPicPr>
          <p:cNvPr id="367622" name="Picture 3"/>
          <p:cNvPicPr>
            <a:picLocks noChangeAspect="1" noChangeArrowheads="1"/>
          </p:cNvPicPr>
          <p:nvPr/>
        </p:nvPicPr>
        <p:blipFill>
          <a:blip r:embed="rId3"/>
          <a:srcRect/>
          <a:stretch>
            <a:fillRect/>
          </a:stretch>
        </p:blipFill>
        <p:spPr bwMode="auto">
          <a:xfrm>
            <a:off x="6115050" y="1257300"/>
            <a:ext cx="1811338" cy="1885950"/>
          </a:xfrm>
          <a:prstGeom prst="rect">
            <a:avLst/>
          </a:prstGeom>
          <a:noFill/>
          <a:ln w="9525">
            <a:noFill/>
            <a:miter lim="800000"/>
            <a:headEnd/>
            <a:tailEnd/>
          </a:ln>
        </p:spPr>
      </p:pic>
      <p:sp>
        <p:nvSpPr>
          <p:cNvPr id="367623" name="TextBox 26"/>
          <p:cNvSpPr txBox="1">
            <a:spLocks noChangeArrowheads="1"/>
          </p:cNvSpPr>
          <p:nvPr/>
        </p:nvSpPr>
        <p:spPr bwMode="auto">
          <a:xfrm>
            <a:off x="5429250" y="1714500"/>
            <a:ext cx="588963" cy="923925"/>
          </a:xfrm>
          <a:prstGeom prst="rect">
            <a:avLst/>
          </a:prstGeom>
          <a:noFill/>
          <a:ln w="9525">
            <a:noFill/>
            <a:miter lim="800000"/>
            <a:headEnd/>
            <a:tailEnd/>
          </a:ln>
        </p:spPr>
        <p:txBody>
          <a:bodyPr wrap="none">
            <a:spAutoFit/>
          </a:bodyPr>
          <a:lstStyle/>
          <a:p>
            <a:r>
              <a:rPr lang="en-US" sz="5400"/>
              <a:t>×</a:t>
            </a:r>
          </a:p>
        </p:txBody>
      </p:sp>
      <p:sp>
        <p:nvSpPr>
          <p:cNvPr id="28" name="Left Bracket 27"/>
          <p:cNvSpPr/>
          <p:nvPr/>
        </p:nvSpPr>
        <p:spPr>
          <a:xfrm flipH="1">
            <a:off x="811530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nvGrpSpPr>
          <p:cNvPr id="2" name="Group 21"/>
          <p:cNvGrpSpPr>
            <a:grpSpLocks/>
          </p:cNvGrpSpPr>
          <p:nvPr/>
        </p:nvGrpSpPr>
        <p:grpSpPr bwMode="auto">
          <a:xfrm>
            <a:off x="2133600" y="1085850"/>
            <a:ext cx="3257550" cy="2228850"/>
            <a:chOff x="3657600" y="3943350"/>
            <a:chExt cx="3257550" cy="2228850"/>
          </a:xfrm>
        </p:grpSpPr>
        <p:pic>
          <p:nvPicPr>
            <p:cNvPr id="367627" name="Picture 3"/>
            <p:cNvPicPr>
              <a:picLocks noChangeAspect="1" noChangeArrowheads="1"/>
            </p:cNvPicPr>
            <p:nvPr/>
          </p:nvPicPr>
          <p:blipFill>
            <a:blip r:embed="rId3"/>
            <a:srcRect/>
            <a:stretch>
              <a:fillRect/>
            </a:stretch>
          </p:blipFill>
          <p:spPr bwMode="auto">
            <a:xfrm>
              <a:off x="4929890" y="4114801"/>
              <a:ext cx="1811327" cy="1885950"/>
            </a:xfrm>
            <a:prstGeom prst="rect">
              <a:avLst/>
            </a:prstGeom>
            <a:noFill/>
            <a:ln w="9525">
              <a:noFill/>
              <a:miter lim="800000"/>
              <a:headEnd/>
              <a:tailEnd/>
            </a:ln>
          </p:spPr>
        </p:pic>
        <p:sp>
          <p:nvSpPr>
            <p:cNvPr id="17" name="Left Bracket 16"/>
            <p:cNvSpPr/>
            <p:nvPr/>
          </p:nvSpPr>
          <p:spPr>
            <a:xfrm>
              <a:off x="3657600" y="39433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8" name="Left Bracket 17"/>
            <p:cNvSpPr/>
            <p:nvPr/>
          </p:nvSpPr>
          <p:spPr>
            <a:xfrm flipH="1">
              <a:off x="6800850" y="39433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67630" name="TextBox 18"/>
            <p:cNvSpPr txBox="1">
              <a:spLocks noChangeArrowheads="1"/>
            </p:cNvSpPr>
            <p:nvPr/>
          </p:nvSpPr>
          <p:spPr bwMode="auto">
            <a:xfrm>
              <a:off x="3667443" y="4514850"/>
              <a:ext cx="1274708" cy="1015663"/>
            </a:xfrm>
            <a:prstGeom prst="rect">
              <a:avLst/>
            </a:prstGeom>
            <a:noFill/>
            <a:ln w="9525">
              <a:noFill/>
              <a:miter lim="800000"/>
              <a:headEnd/>
              <a:tailEnd/>
            </a:ln>
          </p:spPr>
          <p:txBody>
            <a:bodyPr wrap="none">
              <a:spAutoFit/>
            </a:bodyPr>
            <a:lstStyle/>
            <a:p>
              <a:r>
                <a:rPr lang="en-US" sz="6000" i="1"/>
                <a:t>d &lt;</a:t>
              </a:r>
              <a:endParaRPr lang="en-US" sz="6000"/>
            </a:p>
          </p:txBody>
        </p:sp>
      </p:grpSp>
      <p:sp>
        <p:nvSpPr>
          <p:cNvPr id="19" name="Rectangle 18"/>
          <p:cNvSpPr/>
          <p:nvPr/>
        </p:nvSpPr>
        <p:spPr>
          <a:xfrm>
            <a:off x="609600" y="1828800"/>
            <a:ext cx="647700" cy="6477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Average Blocker Depth</a:t>
            </a:r>
            <a:endParaRPr lang="en-US" dirty="0"/>
          </a:p>
        </p:txBody>
      </p:sp>
      <p:pic>
        <p:nvPicPr>
          <p:cNvPr id="369666" name="Picture 3"/>
          <p:cNvPicPr>
            <a:picLocks noChangeAspect="1" noChangeArrowheads="1"/>
          </p:cNvPicPr>
          <p:nvPr/>
        </p:nvPicPr>
        <p:blipFill>
          <a:blip r:embed="rId3"/>
          <a:srcRect/>
          <a:stretch>
            <a:fillRect/>
          </a:stretch>
        </p:blipFill>
        <p:spPr bwMode="auto">
          <a:xfrm>
            <a:off x="3371850" y="1257300"/>
            <a:ext cx="1811338" cy="1885950"/>
          </a:xfrm>
          <a:prstGeom prst="rect">
            <a:avLst/>
          </a:prstGeom>
          <a:noFill/>
          <a:ln w="9525">
            <a:noFill/>
            <a:miter lim="800000"/>
            <a:headEnd/>
            <a:tailEnd/>
          </a:ln>
        </p:spPr>
      </p:pic>
      <p:sp>
        <p:nvSpPr>
          <p:cNvPr id="23" name="Left Bracket 22"/>
          <p:cNvSpPr/>
          <p:nvPr/>
        </p:nvSpPr>
        <p:spPr>
          <a:xfrm>
            <a:off x="2628900"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 name="Left Bracket 23"/>
          <p:cNvSpPr/>
          <p:nvPr/>
        </p:nvSpPr>
        <p:spPr>
          <a:xfrm flipH="1">
            <a:off x="5243513"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69669" name="TextBox 24"/>
          <p:cNvSpPr txBox="1">
            <a:spLocks noChangeArrowheads="1"/>
          </p:cNvSpPr>
          <p:nvPr/>
        </p:nvSpPr>
        <p:spPr bwMode="auto">
          <a:xfrm>
            <a:off x="2644775" y="1657350"/>
            <a:ext cx="827088" cy="1016000"/>
          </a:xfrm>
          <a:prstGeom prst="rect">
            <a:avLst/>
          </a:prstGeom>
          <a:noFill/>
          <a:ln w="9525">
            <a:noFill/>
            <a:miter lim="800000"/>
            <a:headEnd/>
            <a:tailEnd/>
          </a:ln>
        </p:spPr>
        <p:txBody>
          <a:bodyPr wrap="none">
            <a:spAutoFit/>
          </a:bodyPr>
          <a:lstStyle/>
          <a:p>
            <a:r>
              <a:rPr lang="en-US" sz="6000" i="1"/>
              <a:t>d</a:t>
            </a:r>
            <a:r>
              <a:rPr lang="en-US" sz="6000"/>
              <a:t>,</a:t>
            </a:r>
          </a:p>
        </p:txBody>
      </p:sp>
      <p:sp>
        <p:nvSpPr>
          <p:cNvPr id="369670" name="TextBox 25"/>
          <p:cNvSpPr txBox="1">
            <a:spLocks noChangeArrowheads="1"/>
          </p:cNvSpPr>
          <p:nvPr/>
        </p:nvSpPr>
        <p:spPr bwMode="auto">
          <a:xfrm>
            <a:off x="2114550" y="1657350"/>
            <a:ext cx="398463" cy="1016000"/>
          </a:xfrm>
          <a:prstGeom prst="rect">
            <a:avLst/>
          </a:prstGeom>
          <a:noFill/>
          <a:ln w="9525">
            <a:noFill/>
            <a:miter lim="800000"/>
            <a:headEnd/>
            <a:tailEnd/>
          </a:ln>
        </p:spPr>
        <p:txBody>
          <a:bodyPr wrap="none">
            <a:spAutoFit/>
          </a:bodyPr>
          <a:lstStyle/>
          <a:p>
            <a:r>
              <a:rPr lang="en-US" sz="6000" i="1"/>
              <a:t>f</a:t>
            </a:r>
            <a:endParaRPr lang="en-US" i="1"/>
          </a:p>
        </p:txBody>
      </p:sp>
      <p:pic>
        <p:nvPicPr>
          <p:cNvPr id="369671" name="Picture 3"/>
          <p:cNvPicPr>
            <a:picLocks noChangeAspect="1" noChangeArrowheads="1"/>
          </p:cNvPicPr>
          <p:nvPr/>
        </p:nvPicPr>
        <p:blipFill>
          <a:blip r:embed="rId3"/>
          <a:srcRect/>
          <a:stretch>
            <a:fillRect/>
          </a:stretch>
        </p:blipFill>
        <p:spPr bwMode="auto">
          <a:xfrm>
            <a:off x="6189663" y="1257300"/>
            <a:ext cx="1811337" cy="1885950"/>
          </a:xfrm>
          <a:prstGeom prst="rect">
            <a:avLst/>
          </a:prstGeom>
          <a:noFill/>
          <a:ln w="9525">
            <a:noFill/>
            <a:miter lim="800000"/>
            <a:headEnd/>
            <a:tailEnd/>
          </a:ln>
        </p:spPr>
      </p:pic>
      <p:sp>
        <p:nvSpPr>
          <p:cNvPr id="369672" name="TextBox 11"/>
          <p:cNvSpPr txBox="1">
            <a:spLocks noChangeArrowheads="1"/>
          </p:cNvSpPr>
          <p:nvPr/>
        </p:nvSpPr>
        <p:spPr bwMode="auto">
          <a:xfrm>
            <a:off x="5468938" y="1714500"/>
            <a:ext cx="588962" cy="923925"/>
          </a:xfrm>
          <a:prstGeom prst="rect">
            <a:avLst/>
          </a:prstGeom>
          <a:noFill/>
          <a:ln w="9525">
            <a:noFill/>
            <a:miter lim="800000"/>
            <a:headEnd/>
            <a:tailEnd/>
          </a:ln>
        </p:spPr>
        <p:txBody>
          <a:bodyPr wrap="none">
            <a:spAutoFit/>
          </a:bodyPr>
          <a:lstStyle/>
          <a:p>
            <a:r>
              <a:rPr lang="en-US" sz="5400"/>
              <a:t>×</a:t>
            </a:r>
          </a:p>
        </p:txBody>
      </p:sp>
      <p:sp>
        <p:nvSpPr>
          <p:cNvPr id="20" name="Left Bracket 19"/>
          <p:cNvSpPr/>
          <p:nvPr/>
        </p:nvSpPr>
        <p:spPr>
          <a:xfrm flipH="1">
            <a:off x="834390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7" name="Left Bracket 26"/>
          <p:cNvSpPr/>
          <p:nvPr/>
        </p:nvSpPr>
        <p:spPr>
          <a:xfrm>
            <a:off x="188595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69676" name="TextBox 27"/>
          <p:cNvSpPr txBox="1">
            <a:spLocks noChangeArrowheads="1"/>
          </p:cNvSpPr>
          <p:nvPr/>
        </p:nvSpPr>
        <p:spPr bwMode="auto">
          <a:xfrm>
            <a:off x="1401763" y="1841500"/>
            <a:ext cx="484187" cy="1016000"/>
          </a:xfrm>
          <a:prstGeom prst="rect">
            <a:avLst/>
          </a:prstGeom>
          <a:noFill/>
          <a:ln w="9525">
            <a:noFill/>
            <a:miter lim="800000"/>
            <a:headEnd/>
            <a:tailEnd/>
          </a:ln>
        </p:spPr>
        <p:txBody>
          <a:bodyPr wrap="none">
            <a:spAutoFit/>
          </a:bodyPr>
          <a:lstStyle/>
          <a:p>
            <a:r>
              <a:rPr lang="en-US" sz="6000"/>
              <a:t>*</a:t>
            </a:r>
          </a:p>
        </p:txBody>
      </p:sp>
      <p:cxnSp>
        <p:nvCxnSpPr>
          <p:cNvPr id="30" name="Straight Connector 29"/>
          <p:cNvCxnSpPr/>
          <p:nvPr/>
        </p:nvCxnSpPr>
        <p:spPr>
          <a:xfrm>
            <a:off x="2286000" y="1771650"/>
            <a:ext cx="2286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69680" name="TextBox 16"/>
          <p:cNvSpPr txBox="1">
            <a:spLocks noChangeArrowheads="1"/>
          </p:cNvSpPr>
          <p:nvPr/>
        </p:nvSpPr>
        <p:spPr bwMode="auto">
          <a:xfrm>
            <a:off x="2400300" y="5686425"/>
            <a:ext cx="4864100" cy="523875"/>
          </a:xfrm>
          <a:prstGeom prst="rect">
            <a:avLst/>
          </a:prstGeom>
          <a:noFill/>
          <a:ln w="9525">
            <a:noFill/>
            <a:miter lim="800000"/>
            <a:headEnd/>
            <a:tailEnd/>
          </a:ln>
        </p:spPr>
        <p:txBody>
          <a:bodyPr wrap="none">
            <a:spAutoFit/>
          </a:bodyPr>
          <a:lstStyle/>
          <a:p>
            <a:r>
              <a:rPr lang="en-US" sz="2800" dirty="0"/>
              <a:t>“Complimentary” shadow test</a:t>
            </a:r>
          </a:p>
        </p:txBody>
      </p:sp>
      <p:sp>
        <p:nvSpPr>
          <p:cNvPr id="22" name="TextBox 32"/>
          <p:cNvSpPr txBox="1">
            <a:spLocks noChangeArrowheads="1"/>
          </p:cNvSpPr>
          <p:nvPr/>
        </p:nvSpPr>
        <p:spPr bwMode="auto">
          <a:xfrm>
            <a:off x="3460750" y="3543300"/>
            <a:ext cx="2121093" cy="830997"/>
          </a:xfrm>
          <a:prstGeom prst="rect">
            <a:avLst/>
          </a:prstGeom>
          <a:noFill/>
          <a:ln w="9525">
            <a:noFill/>
            <a:miter lim="800000"/>
            <a:headEnd/>
            <a:tailEnd/>
          </a:ln>
        </p:spPr>
        <p:txBody>
          <a:bodyPr wrap="none">
            <a:spAutoFit/>
          </a:bodyPr>
          <a:lstStyle/>
          <a:p>
            <a:r>
              <a:rPr lang="en-US" sz="4800" i="1" dirty="0"/>
              <a:t>f = </a:t>
            </a:r>
            <a:r>
              <a:rPr lang="en-US" sz="4800" dirty="0"/>
              <a:t>1</a:t>
            </a:r>
            <a:r>
              <a:rPr lang="en-US" sz="4800" i="1" dirty="0"/>
              <a:t> - f</a:t>
            </a:r>
            <a:endParaRPr lang="en-US" sz="1400" i="1" dirty="0"/>
          </a:p>
        </p:txBody>
      </p:sp>
      <p:cxnSp>
        <p:nvCxnSpPr>
          <p:cNvPr id="25" name="Straight Connector 24"/>
          <p:cNvCxnSpPr/>
          <p:nvPr/>
        </p:nvCxnSpPr>
        <p:spPr>
          <a:xfrm>
            <a:off x="3632200" y="3657600"/>
            <a:ext cx="2286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609600" y="1828800"/>
            <a:ext cx="647700" cy="6477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Average Blocker Depth</a:t>
            </a:r>
            <a:endParaRPr lang="en-US" dirty="0"/>
          </a:p>
        </p:txBody>
      </p:sp>
      <p:pic>
        <p:nvPicPr>
          <p:cNvPr id="369666" name="Picture 3"/>
          <p:cNvPicPr>
            <a:picLocks noChangeAspect="1" noChangeArrowheads="1"/>
          </p:cNvPicPr>
          <p:nvPr/>
        </p:nvPicPr>
        <p:blipFill>
          <a:blip r:embed="rId4"/>
          <a:srcRect/>
          <a:stretch>
            <a:fillRect/>
          </a:stretch>
        </p:blipFill>
        <p:spPr bwMode="auto">
          <a:xfrm>
            <a:off x="3371850" y="1257300"/>
            <a:ext cx="1811338" cy="1885950"/>
          </a:xfrm>
          <a:prstGeom prst="rect">
            <a:avLst/>
          </a:prstGeom>
          <a:noFill/>
          <a:ln w="9525">
            <a:noFill/>
            <a:miter lim="800000"/>
            <a:headEnd/>
            <a:tailEnd/>
          </a:ln>
        </p:spPr>
      </p:pic>
      <p:sp>
        <p:nvSpPr>
          <p:cNvPr id="23" name="Left Bracket 22"/>
          <p:cNvSpPr/>
          <p:nvPr/>
        </p:nvSpPr>
        <p:spPr>
          <a:xfrm>
            <a:off x="2628900"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 name="Left Bracket 23"/>
          <p:cNvSpPr/>
          <p:nvPr/>
        </p:nvSpPr>
        <p:spPr>
          <a:xfrm flipH="1">
            <a:off x="5243513"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69669" name="TextBox 24"/>
          <p:cNvSpPr txBox="1">
            <a:spLocks noChangeArrowheads="1"/>
          </p:cNvSpPr>
          <p:nvPr/>
        </p:nvSpPr>
        <p:spPr bwMode="auto">
          <a:xfrm>
            <a:off x="2644775" y="1657350"/>
            <a:ext cx="827088" cy="1016000"/>
          </a:xfrm>
          <a:prstGeom prst="rect">
            <a:avLst/>
          </a:prstGeom>
          <a:noFill/>
          <a:ln w="9525">
            <a:noFill/>
            <a:miter lim="800000"/>
            <a:headEnd/>
            <a:tailEnd/>
          </a:ln>
        </p:spPr>
        <p:txBody>
          <a:bodyPr wrap="none">
            <a:spAutoFit/>
          </a:bodyPr>
          <a:lstStyle/>
          <a:p>
            <a:r>
              <a:rPr lang="en-US" sz="6000" i="1"/>
              <a:t>d</a:t>
            </a:r>
            <a:r>
              <a:rPr lang="en-US" sz="6000"/>
              <a:t>,</a:t>
            </a:r>
          </a:p>
        </p:txBody>
      </p:sp>
      <p:sp>
        <p:nvSpPr>
          <p:cNvPr id="369670" name="TextBox 25"/>
          <p:cNvSpPr txBox="1">
            <a:spLocks noChangeArrowheads="1"/>
          </p:cNvSpPr>
          <p:nvPr/>
        </p:nvSpPr>
        <p:spPr bwMode="auto">
          <a:xfrm>
            <a:off x="2114550" y="1657350"/>
            <a:ext cx="398463" cy="1016000"/>
          </a:xfrm>
          <a:prstGeom prst="rect">
            <a:avLst/>
          </a:prstGeom>
          <a:noFill/>
          <a:ln w="9525">
            <a:noFill/>
            <a:miter lim="800000"/>
            <a:headEnd/>
            <a:tailEnd/>
          </a:ln>
        </p:spPr>
        <p:txBody>
          <a:bodyPr wrap="none">
            <a:spAutoFit/>
          </a:bodyPr>
          <a:lstStyle/>
          <a:p>
            <a:r>
              <a:rPr lang="en-US" sz="6000" i="1"/>
              <a:t>f</a:t>
            </a:r>
            <a:endParaRPr lang="en-US" i="1"/>
          </a:p>
        </p:txBody>
      </p:sp>
      <p:pic>
        <p:nvPicPr>
          <p:cNvPr id="369671" name="Picture 3"/>
          <p:cNvPicPr>
            <a:picLocks noChangeAspect="1" noChangeArrowheads="1"/>
          </p:cNvPicPr>
          <p:nvPr/>
        </p:nvPicPr>
        <p:blipFill>
          <a:blip r:embed="rId4"/>
          <a:srcRect/>
          <a:stretch>
            <a:fillRect/>
          </a:stretch>
        </p:blipFill>
        <p:spPr bwMode="auto">
          <a:xfrm>
            <a:off x="6189663" y="1257300"/>
            <a:ext cx="1811337" cy="1885950"/>
          </a:xfrm>
          <a:prstGeom prst="rect">
            <a:avLst/>
          </a:prstGeom>
          <a:noFill/>
          <a:ln w="9525">
            <a:noFill/>
            <a:miter lim="800000"/>
            <a:headEnd/>
            <a:tailEnd/>
          </a:ln>
        </p:spPr>
      </p:pic>
      <p:sp>
        <p:nvSpPr>
          <p:cNvPr id="369672" name="TextBox 11"/>
          <p:cNvSpPr txBox="1">
            <a:spLocks noChangeArrowheads="1"/>
          </p:cNvSpPr>
          <p:nvPr/>
        </p:nvSpPr>
        <p:spPr bwMode="auto">
          <a:xfrm>
            <a:off x="5468938" y="1714500"/>
            <a:ext cx="588962" cy="923925"/>
          </a:xfrm>
          <a:prstGeom prst="rect">
            <a:avLst/>
          </a:prstGeom>
          <a:noFill/>
          <a:ln w="9525">
            <a:noFill/>
            <a:miter lim="800000"/>
            <a:headEnd/>
            <a:tailEnd/>
          </a:ln>
        </p:spPr>
        <p:txBody>
          <a:bodyPr wrap="none">
            <a:spAutoFit/>
          </a:bodyPr>
          <a:lstStyle/>
          <a:p>
            <a:r>
              <a:rPr lang="en-US" sz="5400"/>
              <a:t>×</a:t>
            </a:r>
          </a:p>
        </p:txBody>
      </p:sp>
      <p:sp>
        <p:nvSpPr>
          <p:cNvPr id="20" name="Left Bracket 19"/>
          <p:cNvSpPr/>
          <p:nvPr/>
        </p:nvSpPr>
        <p:spPr>
          <a:xfrm flipH="1">
            <a:off x="834390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7" name="Left Bracket 26"/>
          <p:cNvSpPr/>
          <p:nvPr/>
        </p:nvSpPr>
        <p:spPr>
          <a:xfrm>
            <a:off x="188595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69676" name="TextBox 27"/>
          <p:cNvSpPr txBox="1">
            <a:spLocks noChangeArrowheads="1"/>
          </p:cNvSpPr>
          <p:nvPr/>
        </p:nvSpPr>
        <p:spPr bwMode="auto">
          <a:xfrm>
            <a:off x="1401763" y="1841500"/>
            <a:ext cx="484187" cy="1016000"/>
          </a:xfrm>
          <a:prstGeom prst="rect">
            <a:avLst/>
          </a:prstGeom>
          <a:noFill/>
          <a:ln w="9525">
            <a:noFill/>
            <a:miter lim="800000"/>
            <a:headEnd/>
            <a:tailEnd/>
          </a:ln>
        </p:spPr>
        <p:txBody>
          <a:bodyPr wrap="none">
            <a:spAutoFit/>
          </a:bodyPr>
          <a:lstStyle/>
          <a:p>
            <a:r>
              <a:rPr lang="en-US" sz="6000"/>
              <a:t>*</a:t>
            </a:r>
          </a:p>
        </p:txBody>
      </p:sp>
      <p:cxnSp>
        <p:nvCxnSpPr>
          <p:cNvPr id="30" name="Straight Connector 29"/>
          <p:cNvCxnSpPr/>
          <p:nvPr/>
        </p:nvCxnSpPr>
        <p:spPr>
          <a:xfrm>
            <a:off x="2286000" y="1771650"/>
            <a:ext cx="2286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69678" name="TextBox 32"/>
          <p:cNvSpPr txBox="1">
            <a:spLocks noChangeArrowheads="1"/>
          </p:cNvSpPr>
          <p:nvPr/>
        </p:nvSpPr>
        <p:spPr bwMode="auto">
          <a:xfrm>
            <a:off x="3460750" y="3543300"/>
            <a:ext cx="2121093" cy="830997"/>
          </a:xfrm>
          <a:prstGeom prst="rect">
            <a:avLst/>
          </a:prstGeom>
          <a:noFill/>
          <a:ln w="9525">
            <a:noFill/>
            <a:miter lim="800000"/>
            <a:headEnd/>
            <a:tailEnd/>
          </a:ln>
        </p:spPr>
        <p:txBody>
          <a:bodyPr wrap="none">
            <a:spAutoFit/>
          </a:bodyPr>
          <a:lstStyle/>
          <a:p>
            <a:r>
              <a:rPr lang="en-US" sz="4800" i="1" dirty="0"/>
              <a:t>f = </a:t>
            </a:r>
            <a:r>
              <a:rPr lang="en-US" sz="4800" dirty="0"/>
              <a:t>1</a:t>
            </a:r>
            <a:r>
              <a:rPr lang="en-US" sz="4800" i="1" dirty="0"/>
              <a:t> - f</a:t>
            </a:r>
            <a:endParaRPr lang="en-US" sz="1400" i="1" dirty="0"/>
          </a:p>
        </p:txBody>
      </p:sp>
      <p:cxnSp>
        <p:nvCxnSpPr>
          <p:cNvPr id="34" name="Straight Connector 33"/>
          <p:cNvCxnSpPr/>
          <p:nvPr/>
        </p:nvCxnSpPr>
        <p:spPr>
          <a:xfrm>
            <a:off x="3632200" y="3657600"/>
            <a:ext cx="2286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69680" name="TextBox 16"/>
          <p:cNvSpPr txBox="1">
            <a:spLocks noChangeArrowheads="1"/>
          </p:cNvSpPr>
          <p:nvPr/>
        </p:nvSpPr>
        <p:spPr bwMode="auto">
          <a:xfrm>
            <a:off x="2400300" y="5686425"/>
            <a:ext cx="4864100" cy="523875"/>
          </a:xfrm>
          <a:prstGeom prst="rect">
            <a:avLst/>
          </a:prstGeom>
          <a:noFill/>
          <a:ln w="9525">
            <a:noFill/>
            <a:miter lim="800000"/>
            <a:headEnd/>
            <a:tailEnd/>
          </a:ln>
        </p:spPr>
        <p:txBody>
          <a:bodyPr wrap="none">
            <a:spAutoFit/>
          </a:bodyPr>
          <a:lstStyle/>
          <a:p>
            <a:r>
              <a:rPr lang="en-US" sz="2800" dirty="0"/>
              <a:t>“Complimentary” shadow test</a:t>
            </a:r>
          </a:p>
        </p:txBody>
      </p:sp>
      <p:graphicFrame>
        <p:nvGraphicFramePr>
          <p:cNvPr id="18" name="Object 5"/>
          <p:cNvGraphicFramePr>
            <a:graphicFrameLocks noChangeAspect="1"/>
          </p:cNvGraphicFramePr>
          <p:nvPr/>
        </p:nvGraphicFramePr>
        <p:xfrm>
          <a:off x="4433010" y="4305300"/>
          <a:ext cx="939090" cy="1389232"/>
        </p:xfrm>
        <a:graphic>
          <a:graphicData uri="http://schemas.openxmlformats.org/presentationml/2006/ole">
            <p:oleObj spid="_x0000_s1115138" name="Equation" r:id="rId5" imgW="291960" imgH="431640" progId="">
              <p:embed/>
            </p:oleObj>
          </a:graphicData>
        </a:graphic>
      </p:graphicFrame>
      <p:sp>
        <p:nvSpPr>
          <p:cNvPr id="19" name="Text Box 5"/>
          <p:cNvSpPr txBox="1">
            <a:spLocks noChangeArrowheads="1"/>
          </p:cNvSpPr>
          <p:nvPr/>
        </p:nvSpPr>
        <p:spPr bwMode="auto">
          <a:xfrm>
            <a:off x="3810000" y="4572000"/>
            <a:ext cx="4343399" cy="830997"/>
          </a:xfrm>
          <a:prstGeom prst="rect">
            <a:avLst/>
          </a:prstGeom>
          <a:noFill/>
          <a:ln w="9525">
            <a:noFill/>
            <a:miter lim="800000"/>
            <a:headEnd/>
            <a:tailEnd/>
          </a:ln>
        </p:spPr>
        <p:txBody>
          <a:bodyPr wrap="square">
            <a:spAutoFit/>
          </a:bodyPr>
          <a:lstStyle/>
          <a:p>
            <a:pPr>
              <a:spcBef>
                <a:spcPct val="50000"/>
              </a:spcBef>
              <a:defRPr/>
            </a:pPr>
            <a:r>
              <a:rPr lang="en-US" sz="4800" i="1" dirty="0" smtClean="0"/>
              <a:t>≈  </a:t>
            </a:r>
            <a:r>
              <a:rPr lang="en-US" sz="4800" dirty="0" smtClean="0"/>
              <a:t>    </a:t>
            </a:r>
            <a:r>
              <a:rPr lang="en-US" sz="4800" i="1" dirty="0" err="1" smtClean="0">
                <a:solidFill>
                  <a:srgbClr val="FFFF00"/>
                </a:solidFill>
              </a:rPr>
              <a:t>a</a:t>
            </a:r>
            <a:r>
              <a:rPr lang="en-US" sz="4800" i="1" baseline="-20000" dirty="0" err="1" smtClean="0">
                <a:solidFill>
                  <a:srgbClr val="FFFF00"/>
                </a:solidFill>
              </a:rPr>
              <a:t>i</a:t>
            </a:r>
            <a:r>
              <a:rPr lang="en-US" sz="4800" dirty="0" smtClean="0">
                <a:solidFill>
                  <a:srgbClr val="FFFF00"/>
                </a:solidFill>
              </a:rPr>
              <a:t>(</a:t>
            </a:r>
            <a:r>
              <a:rPr lang="en-US" sz="4800" i="1" dirty="0" smtClean="0">
                <a:solidFill>
                  <a:srgbClr val="FFFF00"/>
                </a:solidFill>
              </a:rPr>
              <a:t>d</a:t>
            </a:r>
            <a:r>
              <a:rPr lang="en-US" sz="4800" dirty="0">
                <a:solidFill>
                  <a:srgbClr val="FFFF00"/>
                </a:solidFill>
              </a:rPr>
              <a:t>)</a:t>
            </a:r>
            <a:r>
              <a:rPr lang="en-US" sz="4800" i="1" dirty="0">
                <a:solidFill>
                  <a:schemeClr val="accent2">
                    <a:lumMod val="60000"/>
                    <a:lumOff val="40000"/>
                  </a:schemeClr>
                </a:solidFill>
              </a:rPr>
              <a:t> </a:t>
            </a:r>
            <a:r>
              <a:rPr lang="en-US" sz="4800" i="1" dirty="0">
                <a:solidFill>
                  <a:schemeClr val="accent1">
                    <a:lumMod val="60000"/>
                    <a:lumOff val="40000"/>
                  </a:schemeClr>
                </a:solidFill>
              </a:rPr>
              <a:t>B</a:t>
            </a:r>
            <a:r>
              <a:rPr lang="en-US" sz="4800" i="1" baseline="-20000" dirty="0">
                <a:solidFill>
                  <a:schemeClr val="accent1">
                    <a:lumMod val="60000"/>
                    <a:lumOff val="40000"/>
                  </a:schemeClr>
                </a:solidFill>
              </a:rPr>
              <a:t>i</a:t>
            </a:r>
            <a:r>
              <a:rPr lang="en-US" sz="4800" dirty="0">
                <a:solidFill>
                  <a:schemeClr val="accent1">
                    <a:lumMod val="60000"/>
                    <a:lumOff val="40000"/>
                  </a:schemeClr>
                </a:solidFill>
              </a:rPr>
              <a:t>(</a:t>
            </a:r>
            <a:r>
              <a:rPr lang="en-US" sz="4800" i="1" dirty="0">
                <a:solidFill>
                  <a:schemeClr val="accent1">
                    <a:lumMod val="60000"/>
                    <a:lumOff val="40000"/>
                  </a:schemeClr>
                </a:solidFill>
              </a:rPr>
              <a:t>z</a:t>
            </a:r>
            <a:r>
              <a:rPr lang="en-US" sz="4800" dirty="0">
                <a:solidFill>
                  <a:schemeClr val="accent1">
                    <a:lumMod val="60000"/>
                    <a:lumOff val="40000"/>
                  </a:schemeClr>
                </a:solidFill>
              </a:rPr>
              <a:t>)</a:t>
            </a:r>
          </a:p>
        </p:txBody>
      </p:sp>
      <p:cxnSp>
        <p:nvCxnSpPr>
          <p:cNvPr id="21" name="Straight Connector 20"/>
          <p:cNvCxnSpPr/>
          <p:nvPr/>
        </p:nvCxnSpPr>
        <p:spPr>
          <a:xfrm>
            <a:off x="5295900" y="4799012"/>
            <a:ext cx="228600" cy="1588"/>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705600" y="4684712"/>
            <a:ext cx="228600" cy="1588"/>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609600" y="1828800"/>
            <a:ext cx="647700" cy="6477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Average Blocker Depth</a:t>
            </a:r>
            <a:endParaRPr lang="en-US" dirty="0"/>
          </a:p>
        </p:txBody>
      </p:sp>
      <p:sp>
        <p:nvSpPr>
          <p:cNvPr id="27" name="Left Bracket 26"/>
          <p:cNvSpPr/>
          <p:nvPr/>
        </p:nvSpPr>
        <p:spPr>
          <a:xfrm>
            <a:off x="188595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71716" name="TextBox 27"/>
          <p:cNvSpPr txBox="1">
            <a:spLocks noChangeArrowheads="1"/>
          </p:cNvSpPr>
          <p:nvPr/>
        </p:nvSpPr>
        <p:spPr bwMode="auto">
          <a:xfrm>
            <a:off x="1401763" y="1841500"/>
            <a:ext cx="484187" cy="1016000"/>
          </a:xfrm>
          <a:prstGeom prst="rect">
            <a:avLst/>
          </a:prstGeom>
          <a:noFill/>
          <a:ln w="9525">
            <a:noFill/>
            <a:miter lim="800000"/>
            <a:headEnd/>
            <a:tailEnd/>
          </a:ln>
        </p:spPr>
        <p:txBody>
          <a:bodyPr wrap="none">
            <a:spAutoFit/>
          </a:bodyPr>
          <a:lstStyle/>
          <a:p>
            <a:r>
              <a:rPr lang="en-US" sz="6000"/>
              <a:t>*</a:t>
            </a:r>
          </a:p>
        </p:txBody>
      </p:sp>
      <p:sp>
        <p:nvSpPr>
          <p:cNvPr id="371717" name="TextBox 16"/>
          <p:cNvSpPr txBox="1">
            <a:spLocks noChangeArrowheads="1"/>
          </p:cNvSpPr>
          <p:nvPr/>
        </p:nvSpPr>
        <p:spPr bwMode="auto">
          <a:xfrm>
            <a:off x="2286000" y="1371600"/>
            <a:ext cx="879475" cy="369888"/>
          </a:xfrm>
          <a:prstGeom prst="rect">
            <a:avLst/>
          </a:prstGeom>
          <a:noFill/>
          <a:ln w="9525">
            <a:noFill/>
            <a:miter lim="800000"/>
            <a:headEnd/>
            <a:tailEnd/>
          </a:ln>
        </p:spPr>
        <p:txBody>
          <a:bodyPr wrap="none">
            <a:spAutoFit/>
          </a:bodyPr>
          <a:lstStyle/>
          <a:p>
            <a:r>
              <a:rPr lang="en-US" i="1">
                <a:solidFill>
                  <a:srgbClr val="FFFF00"/>
                </a:solidFill>
              </a:rPr>
              <a:t>a</a:t>
            </a:r>
            <a:r>
              <a:rPr lang="en-US" i="1" baseline="-25000">
                <a:solidFill>
                  <a:srgbClr val="FFFF00"/>
                </a:solidFill>
              </a:rPr>
              <a:t>0</a:t>
            </a:r>
            <a:r>
              <a:rPr lang="en-US" i="1">
                <a:solidFill>
                  <a:srgbClr val="FFFF00"/>
                </a:solidFill>
              </a:rPr>
              <a:t>(d)</a:t>
            </a:r>
            <a:r>
              <a:rPr lang="en-US" i="1"/>
              <a:t> ×</a:t>
            </a:r>
          </a:p>
        </p:txBody>
      </p:sp>
      <p:sp>
        <p:nvSpPr>
          <p:cNvPr id="371718" name="TextBox 18"/>
          <p:cNvSpPr txBox="1">
            <a:spLocks noChangeArrowheads="1"/>
          </p:cNvSpPr>
          <p:nvPr/>
        </p:nvSpPr>
        <p:spPr bwMode="auto">
          <a:xfrm>
            <a:off x="4286250" y="1371600"/>
            <a:ext cx="1077913" cy="369888"/>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1</a:t>
            </a:r>
            <a:r>
              <a:rPr lang="en-US" i="1">
                <a:solidFill>
                  <a:srgbClr val="FFFF00"/>
                </a:solidFill>
              </a:rPr>
              <a:t>(d)</a:t>
            </a:r>
            <a:r>
              <a:rPr lang="en-US" i="1"/>
              <a:t> ×</a:t>
            </a:r>
          </a:p>
        </p:txBody>
      </p:sp>
      <p:sp>
        <p:nvSpPr>
          <p:cNvPr id="371719" name="TextBox 20"/>
          <p:cNvSpPr txBox="1">
            <a:spLocks noChangeArrowheads="1"/>
          </p:cNvSpPr>
          <p:nvPr/>
        </p:nvSpPr>
        <p:spPr bwMode="auto">
          <a:xfrm>
            <a:off x="2057400" y="2601913"/>
            <a:ext cx="1141413" cy="369887"/>
          </a:xfrm>
          <a:prstGeom prst="rect">
            <a:avLst/>
          </a:prstGeom>
          <a:noFill/>
          <a:ln w="9525">
            <a:noFill/>
            <a:miter lim="800000"/>
            <a:headEnd/>
            <a:tailEnd/>
          </a:ln>
        </p:spPr>
        <p:txBody>
          <a:bodyPr wrap="none">
            <a:spAutoFit/>
          </a:bodyPr>
          <a:lstStyle/>
          <a:p>
            <a:r>
              <a:rPr lang="en-US" i="1"/>
              <a:t> + </a:t>
            </a:r>
            <a:r>
              <a:rPr lang="en-US" i="1">
                <a:solidFill>
                  <a:srgbClr val="FFFF00"/>
                </a:solidFill>
              </a:rPr>
              <a:t>a</a:t>
            </a:r>
            <a:r>
              <a:rPr lang="en-US" i="1" baseline="-25000">
                <a:solidFill>
                  <a:srgbClr val="FFFF00"/>
                </a:solidFill>
              </a:rPr>
              <a:t>2</a:t>
            </a:r>
            <a:r>
              <a:rPr lang="en-US" i="1">
                <a:solidFill>
                  <a:srgbClr val="FFFF00"/>
                </a:solidFill>
              </a:rPr>
              <a:t>(d)</a:t>
            </a:r>
            <a:r>
              <a:rPr lang="en-US" i="1"/>
              <a:t> ×</a:t>
            </a:r>
          </a:p>
        </p:txBody>
      </p:sp>
      <p:sp>
        <p:nvSpPr>
          <p:cNvPr id="371720" name="TextBox 28"/>
          <p:cNvSpPr txBox="1">
            <a:spLocks noChangeArrowheads="1"/>
          </p:cNvSpPr>
          <p:nvPr/>
        </p:nvSpPr>
        <p:spPr bwMode="auto">
          <a:xfrm>
            <a:off x="4286250" y="2601913"/>
            <a:ext cx="1077913" cy="369887"/>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3</a:t>
            </a:r>
            <a:r>
              <a:rPr lang="en-US" i="1">
                <a:solidFill>
                  <a:srgbClr val="FFFF00"/>
                </a:solidFill>
              </a:rPr>
              <a:t>(d)</a:t>
            </a:r>
            <a:r>
              <a:rPr lang="en-US" i="1"/>
              <a:t> ×</a:t>
            </a:r>
          </a:p>
        </p:txBody>
      </p:sp>
      <p:sp>
        <p:nvSpPr>
          <p:cNvPr id="31" name="TextBox 30"/>
          <p:cNvSpPr txBox="1"/>
          <p:nvPr/>
        </p:nvSpPr>
        <p:spPr>
          <a:xfrm>
            <a:off x="3028950" y="1314450"/>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0</a:t>
            </a:r>
            <a:r>
              <a:rPr lang="en-US" sz="2800" dirty="0">
                <a:solidFill>
                  <a:schemeClr val="accent1">
                    <a:lumMod val="60000"/>
                    <a:lumOff val="40000"/>
                  </a:schemeClr>
                </a:solidFill>
              </a:rPr>
              <a:t>(      )</a:t>
            </a:r>
          </a:p>
        </p:txBody>
      </p:sp>
      <p:pic>
        <p:nvPicPr>
          <p:cNvPr id="371722" name="Picture 3"/>
          <p:cNvPicPr>
            <a:picLocks noChangeAspect="1" noChangeArrowheads="1"/>
          </p:cNvPicPr>
          <p:nvPr/>
        </p:nvPicPr>
        <p:blipFill>
          <a:blip r:embed="rId4"/>
          <a:srcRect/>
          <a:stretch>
            <a:fillRect/>
          </a:stretch>
        </p:blipFill>
        <p:spPr bwMode="auto">
          <a:xfrm>
            <a:off x="3649663" y="1350963"/>
            <a:ext cx="498475" cy="519112"/>
          </a:xfrm>
          <a:prstGeom prst="rect">
            <a:avLst/>
          </a:prstGeom>
          <a:noFill/>
          <a:ln w="9525">
            <a:noFill/>
            <a:miter lim="800000"/>
            <a:headEnd/>
            <a:tailEnd/>
          </a:ln>
        </p:spPr>
      </p:pic>
      <p:sp>
        <p:nvSpPr>
          <p:cNvPr id="35" name="TextBox 34"/>
          <p:cNvSpPr txBox="1"/>
          <p:nvPr/>
        </p:nvSpPr>
        <p:spPr>
          <a:xfrm>
            <a:off x="5186363" y="1330325"/>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1</a:t>
            </a:r>
            <a:r>
              <a:rPr lang="en-US" sz="2800" dirty="0">
                <a:solidFill>
                  <a:schemeClr val="accent1">
                    <a:lumMod val="60000"/>
                    <a:lumOff val="40000"/>
                  </a:schemeClr>
                </a:solidFill>
              </a:rPr>
              <a:t>(      )</a:t>
            </a:r>
          </a:p>
        </p:txBody>
      </p:sp>
      <p:pic>
        <p:nvPicPr>
          <p:cNvPr id="371724" name="Picture 3"/>
          <p:cNvPicPr>
            <a:picLocks noChangeAspect="1" noChangeArrowheads="1"/>
          </p:cNvPicPr>
          <p:nvPr/>
        </p:nvPicPr>
        <p:blipFill>
          <a:blip r:embed="rId4"/>
          <a:srcRect/>
          <a:stretch>
            <a:fillRect/>
          </a:stretch>
        </p:blipFill>
        <p:spPr bwMode="auto">
          <a:xfrm>
            <a:off x="5807075" y="1366838"/>
            <a:ext cx="498475" cy="519112"/>
          </a:xfrm>
          <a:prstGeom prst="rect">
            <a:avLst/>
          </a:prstGeom>
          <a:noFill/>
          <a:ln w="9525">
            <a:noFill/>
            <a:miter lim="800000"/>
            <a:headEnd/>
            <a:tailEnd/>
          </a:ln>
        </p:spPr>
      </p:pic>
      <p:sp>
        <p:nvSpPr>
          <p:cNvPr id="37" name="TextBox 36"/>
          <p:cNvSpPr txBox="1"/>
          <p:nvPr/>
        </p:nvSpPr>
        <p:spPr>
          <a:xfrm>
            <a:off x="3028950" y="2514600"/>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2</a:t>
            </a:r>
            <a:r>
              <a:rPr lang="en-US" sz="2800" dirty="0">
                <a:solidFill>
                  <a:schemeClr val="accent1">
                    <a:lumMod val="60000"/>
                    <a:lumOff val="40000"/>
                  </a:schemeClr>
                </a:solidFill>
              </a:rPr>
              <a:t>(      )</a:t>
            </a:r>
          </a:p>
        </p:txBody>
      </p:sp>
      <p:pic>
        <p:nvPicPr>
          <p:cNvPr id="371726" name="Picture 3"/>
          <p:cNvPicPr>
            <a:picLocks noChangeAspect="1" noChangeArrowheads="1"/>
          </p:cNvPicPr>
          <p:nvPr/>
        </p:nvPicPr>
        <p:blipFill>
          <a:blip r:embed="rId4"/>
          <a:srcRect/>
          <a:stretch>
            <a:fillRect/>
          </a:stretch>
        </p:blipFill>
        <p:spPr bwMode="auto">
          <a:xfrm>
            <a:off x="3649663" y="2551113"/>
            <a:ext cx="498475" cy="519112"/>
          </a:xfrm>
          <a:prstGeom prst="rect">
            <a:avLst/>
          </a:prstGeom>
          <a:noFill/>
          <a:ln w="9525">
            <a:noFill/>
            <a:miter lim="800000"/>
            <a:headEnd/>
            <a:tailEnd/>
          </a:ln>
        </p:spPr>
      </p:pic>
      <p:sp>
        <p:nvSpPr>
          <p:cNvPr id="39" name="TextBox 38"/>
          <p:cNvSpPr txBox="1"/>
          <p:nvPr/>
        </p:nvSpPr>
        <p:spPr>
          <a:xfrm>
            <a:off x="5186363" y="2530475"/>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3</a:t>
            </a:r>
            <a:r>
              <a:rPr lang="en-US" sz="2800" dirty="0">
                <a:solidFill>
                  <a:schemeClr val="accent1">
                    <a:lumMod val="60000"/>
                    <a:lumOff val="40000"/>
                  </a:schemeClr>
                </a:solidFill>
              </a:rPr>
              <a:t>(      )</a:t>
            </a:r>
          </a:p>
        </p:txBody>
      </p:sp>
      <p:pic>
        <p:nvPicPr>
          <p:cNvPr id="371728" name="Picture 3"/>
          <p:cNvPicPr>
            <a:picLocks noChangeAspect="1" noChangeArrowheads="1"/>
          </p:cNvPicPr>
          <p:nvPr/>
        </p:nvPicPr>
        <p:blipFill>
          <a:blip r:embed="rId4"/>
          <a:srcRect/>
          <a:stretch>
            <a:fillRect/>
          </a:stretch>
        </p:blipFill>
        <p:spPr bwMode="auto">
          <a:xfrm>
            <a:off x="5807075" y="2566988"/>
            <a:ext cx="498475" cy="519112"/>
          </a:xfrm>
          <a:prstGeom prst="rect">
            <a:avLst/>
          </a:prstGeom>
          <a:noFill/>
          <a:ln w="9525">
            <a:noFill/>
            <a:miter lim="800000"/>
            <a:headEnd/>
            <a:tailEnd/>
          </a:ln>
        </p:spPr>
      </p:pic>
      <p:pic>
        <p:nvPicPr>
          <p:cNvPr id="371729" name="Picture 3"/>
          <p:cNvPicPr>
            <a:picLocks noChangeAspect="1" noChangeArrowheads="1"/>
          </p:cNvPicPr>
          <p:nvPr/>
        </p:nvPicPr>
        <p:blipFill>
          <a:blip r:embed="rId4"/>
          <a:srcRect/>
          <a:stretch>
            <a:fillRect/>
          </a:stretch>
        </p:blipFill>
        <p:spPr bwMode="auto">
          <a:xfrm>
            <a:off x="7026275" y="1543050"/>
            <a:ext cx="1317625" cy="1371600"/>
          </a:xfrm>
          <a:prstGeom prst="rect">
            <a:avLst/>
          </a:prstGeom>
          <a:noFill/>
          <a:ln w="9525">
            <a:noFill/>
            <a:miter lim="800000"/>
            <a:headEnd/>
            <a:tailEnd/>
          </a:ln>
        </p:spPr>
      </p:pic>
      <p:sp>
        <p:nvSpPr>
          <p:cNvPr id="371730" name="TextBox 47"/>
          <p:cNvSpPr txBox="1">
            <a:spLocks noChangeArrowheads="1"/>
          </p:cNvSpPr>
          <p:nvPr/>
        </p:nvSpPr>
        <p:spPr bwMode="auto">
          <a:xfrm>
            <a:off x="6572250" y="1828800"/>
            <a:ext cx="514350" cy="769938"/>
          </a:xfrm>
          <a:prstGeom prst="rect">
            <a:avLst/>
          </a:prstGeom>
          <a:noFill/>
          <a:ln w="9525">
            <a:noFill/>
            <a:miter lim="800000"/>
            <a:headEnd/>
            <a:tailEnd/>
          </a:ln>
        </p:spPr>
        <p:txBody>
          <a:bodyPr wrap="none">
            <a:spAutoFit/>
          </a:bodyPr>
          <a:lstStyle/>
          <a:p>
            <a:r>
              <a:rPr lang="en-US" sz="4400" i="1"/>
              <a:t>×</a:t>
            </a:r>
          </a:p>
        </p:txBody>
      </p:sp>
      <p:sp>
        <p:nvSpPr>
          <p:cNvPr id="49" name="Left Bracket 48"/>
          <p:cNvSpPr/>
          <p:nvPr/>
        </p:nvSpPr>
        <p:spPr>
          <a:xfrm flipH="1">
            <a:off x="834390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0" name="Left Bracket 49"/>
          <p:cNvSpPr/>
          <p:nvPr/>
        </p:nvSpPr>
        <p:spPr>
          <a:xfrm>
            <a:off x="2128838"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1" name="Left Bracket 50"/>
          <p:cNvSpPr/>
          <p:nvPr/>
        </p:nvSpPr>
        <p:spPr>
          <a:xfrm flipH="1">
            <a:off x="6457950" y="1085850"/>
            <a:ext cx="114300" cy="222885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53" name="Straight Connector 52"/>
          <p:cNvCxnSpPr/>
          <p:nvPr/>
        </p:nvCxnSpPr>
        <p:spPr>
          <a:xfrm>
            <a:off x="2427288" y="2692400"/>
            <a:ext cx="114300" cy="1588"/>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587875" y="2686050"/>
            <a:ext cx="114300" cy="1588"/>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595813" y="1465263"/>
            <a:ext cx="114300" cy="1587"/>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400300" y="1465263"/>
            <a:ext cx="114300" cy="1587"/>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3179763" y="2571750"/>
            <a:ext cx="171450" cy="158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186113" y="1371600"/>
            <a:ext cx="171450" cy="158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329238" y="2571750"/>
            <a:ext cx="171450" cy="158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5335588" y="1371600"/>
            <a:ext cx="171450" cy="158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32" name="TextBox 32"/>
          <p:cNvSpPr txBox="1">
            <a:spLocks noChangeArrowheads="1"/>
          </p:cNvSpPr>
          <p:nvPr/>
        </p:nvSpPr>
        <p:spPr bwMode="auto">
          <a:xfrm>
            <a:off x="3460750" y="3543300"/>
            <a:ext cx="2121093" cy="830997"/>
          </a:xfrm>
          <a:prstGeom prst="rect">
            <a:avLst/>
          </a:prstGeom>
          <a:noFill/>
          <a:ln w="9525">
            <a:noFill/>
            <a:miter lim="800000"/>
            <a:headEnd/>
            <a:tailEnd/>
          </a:ln>
        </p:spPr>
        <p:txBody>
          <a:bodyPr wrap="none">
            <a:spAutoFit/>
          </a:bodyPr>
          <a:lstStyle/>
          <a:p>
            <a:r>
              <a:rPr lang="en-US" sz="4800" i="1" dirty="0"/>
              <a:t>f = </a:t>
            </a:r>
            <a:r>
              <a:rPr lang="en-US" sz="4800" dirty="0"/>
              <a:t>1</a:t>
            </a:r>
            <a:r>
              <a:rPr lang="en-US" sz="4800" i="1" dirty="0"/>
              <a:t> - f</a:t>
            </a:r>
            <a:endParaRPr lang="en-US" sz="1400" i="1" dirty="0"/>
          </a:p>
        </p:txBody>
      </p:sp>
      <p:cxnSp>
        <p:nvCxnSpPr>
          <p:cNvPr id="33" name="Straight Connector 32"/>
          <p:cNvCxnSpPr/>
          <p:nvPr/>
        </p:nvCxnSpPr>
        <p:spPr>
          <a:xfrm>
            <a:off x="3632200" y="3657600"/>
            <a:ext cx="2286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6" name="Object 5"/>
          <p:cNvGraphicFramePr>
            <a:graphicFrameLocks noChangeAspect="1"/>
          </p:cNvGraphicFramePr>
          <p:nvPr/>
        </p:nvGraphicFramePr>
        <p:xfrm>
          <a:off x="4433010" y="4305300"/>
          <a:ext cx="939090" cy="1389232"/>
        </p:xfrm>
        <a:graphic>
          <a:graphicData uri="http://schemas.openxmlformats.org/presentationml/2006/ole">
            <p:oleObj spid="_x0000_s935937" name="Equation" r:id="rId5" imgW="291960" imgH="431640" progId="">
              <p:embed/>
            </p:oleObj>
          </a:graphicData>
        </a:graphic>
      </p:graphicFrame>
      <p:sp>
        <p:nvSpPr>
          <p:cNvPr id="38" name="Text Box 5"/>
          <p:cNvSpPr txBox="1">
            <a:spLocks noChangeArrowheads="1"/>
          </p:cNvSpPr>
          <p:nvPr/>
        </p:nvSpPr>
        <p:spPr bwMode="auto">
          <a:xfrm>
            <a:off x="3810000" y="4572000"/>
            <a:ext cx="4343399" cy="830997"/>
          </a:xfrm>
          <a:prstGeom prst="rect">
            <a:avLst/>
          </a:prstGeom>
          <a:noFill/>
          <a:ln w="9525">
            <a:noFill/>
            <a:miter lim="800000"/>
            <a:headEnd/>
            <a:tailEnd/>
          </a:ln>
        </p:spPr>
        <p:txBody>
          <a:bodyPr wrap="square">
            <a:spAutoFit/>
          </a:bodyPr>
          <a:lstStyle/>
          <a:p>
            <a:pPr>
              <a:spcBef>
                <a:spcPct val="50000"/>
              </a:spcBef>
              <a:defRPr/>
            </a:pPr>
            <a:r>
              <a:rPr lang="en-US" sz="4800" i="1" dirty="0" smtClean="0"/>
              <a:t>≈  </a:t>
            </a:r>
            <a:r>
              <a:rPr lang="en-US" sz="4800" dirty="0" smtClean="0"/>
              <a:t>    </a:t>
            </a:r>
            <a:r>
              <a:rPr lang="en-US" sz="4800" i="1" dirty="0" err="1" smtClean="0">
                <a:solidFill>
                  <a:srgbClr val="FFFF00"/>
                </a:solidFill>
              </a:rPr>
              <a:t>a</a:t>
            </a:r>
            <a:r>
              <a:rPr lang="en-US" sz="4800" i="1" baseline="-20000" dirty="0" err="1" smtClean="0">
                <a:solidFill>
                  <a:srgbClr val="FFFF00"/>
                </a:solidFill>
              </a:rPr>
              <a:t>i</a:t>
            </a:r>
            <a:r>
              <a:rPr lang="en-US" sz="4800" dirty="0" smtClean="0">
                <a:solidFill>
                  <a:srgbClr val="FFFF00"/>
                </a:solidFill>
              </a:rPr>
              <a:t>(</a:t>
            </a:r>
            <a:r>
              <a:rPr lang="en-US" sz="4800" i="1" dirty="0" smtClean="0">
                <a:solidFill>
                  <a:srgbClr val="FFFF00"/>
                </a:solidFill>
              </a:rPr>
              <a:t>d</a:t>
            </a:r>
            <a:r>
              <a:rPr lang="en-US" sz="4800" dirty="0">
                <a:solidFill>
                  <a:srgbClr val="FFFF00"/>
                </a:solidFill>
              </a:rPr>
              <a:t>)</a:t>
            </a:r>
            <a:r>
              <a:rPr lang="en-US" sz="4800" i="1" dirty="0">
                <a:solidFill>
                  <a:schemeClr val="accent2">
                    <a:lumMod val="60000"/>
                    <a:lumOff val="40000"/>
                  </a:schemeClr>
                </a:solidFill>
              </a:rPr>
              <a:t> </a:t>
            </a:r>
            <a:r>
              <a:rPr lang="en-US" sz="4800" i="1" dirty="0">
                <a:solidFill>
                  <a:schemeClr val="accent1">
                    <a:lumMod val="60000"/>
                    <a:lumOff val="40000"/>
                  </a:schemeClr>
                </a:solidFill>
              </a:rPr>
              <a:t>B</a:t>
            </a:r>
            <a:r>
              <a:rPr lang="en-US" sz="4800" i="1" baseline="-20000" dirty="0">
                <a:solidFill>
                  <a:schemeClr val="accent1">
                    <a:lumMod val="60000"/>
                    <a:lumOff val="40000"/>
                  </a:schemeClr>
                </a:solidFill>
              </a:rPr>
              <a:t>i</a:t>
            </a:r>
            <a:r>
              <a:rPr lang="en-US" sz="4800" dirty="0">
                <a:solidFill>
                  <a:schemeClr val="accent1">
                    <a:lumMod val="60000"/>
                    <a:lumOff val="40000"/>
                  </a:schemeClr>
                </a:solidFill>
              </a:rPr>
              <a:t>(</a:t>
            </a:r>
            <a:r>
              <a:rPr lang="en-US" sz="4800" i="1" dirty="0">
                <a:solidFill>
                  <a:schemeClr val="accent1">
                    <a:lumMod val="60000"/>
                    <a:lumOff val="40000"/>
                  </a:schemeClr>
                </a:solidFill>
              </a:rPr>
              <a:t>z</a:t>
            </a:r>
            <a:r>
              <a:rPr lang="en-US" sz="4800" dirty="0">
                <a:solidFill>
                  <a:schemeClr val="accent1">
                    <a:lumMod val="60000"/>
                    <a:lumOff val="40000"/>
                  </a:schemeClr>
                </a:solidFill>
              </a:rPr>
              <a:t>)</a:t>
            </a:r>
          </a:p>
        </p:txBody>
      </p:sp>
      <p:cxnSp>
        <p:nvCxnSpPr>
          <p:cNvPr id="40" name="Straight Connector 39"/>
          <p:cNvCxnSpPr/>
          <p:nvPr/>
        </p:nvCxnSpPr>
        <p:spPr>
          <a:xfrm>
            <a:off x="5295900" y="4799012"/>
            <a:ext cx="228600" cy="1588"/>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705600" y="4684712"/>
            <a:ext cx="228600" cy="1588"/>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609600" y="1828800"/>
            <a:ext cx="647700" cy="6477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Average Blocker Depth</a:t>
            </a:r>
            <a:endParaRPr lang="en-US" dirty="0"/>
          </a:p>
        </p:txBody>
      </p:sp>
      <p:sp>
        <p:nvSpPr>
          <p:cNvPr id="27" name="Left Bracket 26"/>
          <p:cNvSpPr/>
          <p:nvPr/>
        </p:nvSpPr>
        <p:spPr>
          <a:xfrm>
            <a:off x="188595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73764" name="TextBox 27"/>
          <p:cNvSpPr txBox="1">
            <a:spLocks noChangeArrowheads="1"/>
          </p:cNvSpPr>
          <p:nvPr/>
        </p:nvSpPr>
        <p:spPr bwMode="auto">
          <a:xfrm>
            <a:off x="1401763" y="1841500"/>
            <a:ext cx="484187" cy="1016000"/>
          </a:xfrm>
          <a:prstGeom prst="rect">
            <a:avLst/>
          </a:prstGeom>
          <a:noFill/>
          <a:ln w="9525">
            <a:noFill/>
            <a:miter lim="800000"/>
            <a:headEnd/>
            <a:tailEnd/>
          </a:ln>
        </p:spPr>
        <p:txBody>
          <a:bodyPr wrap="none">
            <a:spAutoFit/>
          </a:bodyPr>
          <a:lstStyle/>
          <a:p>
            <a:r>
              <a:rPr lang="en-US" sz="6000"/>
              <a:t>*</a:t>
            </a:r>
          </a:p>
        </p:txBody>
      </p:sp>
      <p:sp>
        <p:nvSpPr>
          <p:cNvPr id="373765" name="TextBox 16"/>
          <p:cNvSpPr txBox="1">
            <a:spLocks noChangeArrowheads="1"/>
          </p:cNvSpPr>
          <p:nvPr/>
        </p:nvSpPr>
        <p:spPr bwMode="auto">
          <a:xfrm>
            <a:off x="2286000" y="1371600"/>
            <a:ext cx="879475" cy="369888"/>
          </a:xfrm>
          <a:prstGeom prst="rect">
            <a:avLst/>
          </a:prstGeom>
          <a:noFill/>
          <a:ln w="9525">
            <a:noFill/>
            <a:miter lim="800000"/>
            <a:headEnd/>
            <a:tailEnd/>
          </a:ln>
        </p:spPr>
        <p:txBody>
          <a:bodyPr wrap="none">
            <a:spAutoFit/>
          </a:bodyPr>
          <a:lstStyle/>
          <a:p>
            <a:r>
              <a:rPr lang="en-US" i="1">
                <a:solidFill>
                  <a:srgbClr val="FFFF00"/>
                </a:solidFill>
              </a:rPr>
              <a:t>a</a:t>
            </a:r>
            <a:r>
              <a:rPr lang="en-US" i="1" baseline="-25000">
                <a:solidFill>
                  <a:srgbClr val="FFFF00"/>
                </a:solidFill>
              </a:rPr>
              <a:t>0</a:t>
            </a:r>
            <a:r>
              <a:rPr lang="en-US" i="1">
                <a:solidFill>
                  <a:srgbClr val="FFFF00"/>
                </a:solidFill>
              </a:rPr>
              <a:t>(d)</a:t>
            </a:r>
            <a:r>
              <a:rPr lang="en-US" i="1"/>
              <a:t> ×</a:t>
            </a:r>
          </a:p>
        </p:txBody>
      </p:sp>
      <p:sp>
        <p:nvSpPr>
          <p:cNvPr id="373766" name="TextBox 18"/>
          <p:cNvSpPr txBox="1">
            <a:spLocks noChangeArrowheads="1"/>
          </p:cNvSpPr>
          <p:nvPr/>
        </p:nvSpPr>
        <p:spPr bwMode="auto">
          <a:xfrm>
            <a:off x="5192713" y="1371600"/>
            <a:ext cx="1077912" cy="369888"/>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1</a:t>
            </a:r>
            <a:r>
              <a:rPr lang="en-US" i="1">
                <a:solidFill>
                  <a:srgbClr val="FFFF00"/>
                </a:solidFill>
              </a:rPr>
              <a:t>(d)</a:t>
            </a:r>
            <a:r>
              <a:rPr lang="en-US" i="1"/>
              <a:t> ×</a:t>
            </a:r>
          </a:p>
        </p:txBody>
      </p:sp>
      <p:sp>
        <p:nvSpPr>
          <p:cNvPr id="373767" name="TextBox 20"/>
          <p:cNvSpPr txBox="1">
            <a:spLocks noChangeArrowheads="1"/>
          </p:cNvSpPr>
          <p:nvPr/>
        </p:nvSpPr>
        <p:spPr bwMode="auto">
          <a:xfrm>
            <a:off x="2057400" y="2601913"/>
            <a:ext cx="1141413" cy="369887"/>
          </a:xfrm>
          <a:prstGeom prst="rect">
            <a:avLst/>
          </a:prstGeom>
          <a:noFill/>
          <a:ln w="9525">
            <a:noFill/>
            <a:miter lim="800000"/>
            <a:headEnd/>
            <a:tailEnd/>
          </a:ln>
        </p:spPr>
        <p:txBody>
          <a:bodyPr wrap="none">
            <a:spAutoFit/>
          </a:bodyPr>
          <a:lstStyle/>
          <a:p>
            <a:r>
              <a:rPr lang="en-US" i="1"/>
              <a:t> + </a:t>
            </a:r>
            <a:r>
              <a:rPr lang="en-US" i="1">
                <a:solidFill>
                  <a:srgbClr val="FFFF00"/>
                </a:solidFill>
              </a:rPr>
              <a:t>a</a:t>
            </a:r>
            <a:r>
              <a:rPr lang="en-US" i="1" baseline="-25000">
                <a:solidFill>
                  <a:srgbClr val="FFFF00"/>
                </a:solidFill>
              </a:rPr>
              <a:t>2</a:t>
            </a:r>
            <a:r>
              <a:rPr lang="en-US" i="1">
                <a:solidFill>
                  <a:srgbClr val="FFFF00"/>
                </a:solidFill>
              </a:rPr>
              <a:t>(d)</a:t>
            </a:r>
            <a:r>
              <a:rPr lang="en-US" i="1"/>
              <a:t> ×</a:t>
            </a:r>
          </a:p>
        </p:txBody>
      </p:sp>
      <p:sp>
        <p:nvSpPr>
          <p:cNvPr id="373768" name="TextBox 28"/>
          <p:cNvSpPr txBox="1">
            <a:spLocks noChangeArrowheads="1"/>
          </p:cNvSpPr>
          <p:nvPr/>
        </p:nvSpPr>
        <p:spPr bwMode="auto">
          <a:xfrm>
            <a:off x="5192713" y="2601913"/>
            <a:ext cx="1077912" cy="369887"/>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3</a:t>
            </a:r>
            <a:r>
              <a:rPr lang="en-US" i="1">
                <a:solidFill>
                  <a:srgbClr val="FFFF00"/>
                </a:solidFill>
              </a:rPr>
              <a:t>(d)</a:t>
            </a:r>
            <a:r>
              <a:rPr lang="en-US" i="1"/>
              <a:t> ×</a:t>
            </a:r>
          </a:p>
        </p:txBody>
      </p:sp>
      <p:sp>
        <p:nvSpPr>
          <p:cNvPr id="31" name="TextBox 30"/>
          <p:cNvSpPr txBox="1"/>
          <p:nvPr/>
        </p:nvSpPr>
        <p:spPr>
          <a:xfrm>
            <a:off x="3028950" y="1314450"/>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0</a:t>
            </a:r>
            <a:r>
              <a:rPr lang="en-US" sz="2800" dirty="0">
                <a:solidFill>
                  <a:schemeClr val="accent1">
                    <a:lumMod val="60000"/>
                    <a:lumOff val="40000"/>
                  </a:schemeClr>
                </a:solidFill>
              </a:rPr>
              <a:t>(      )</a:t>
            </a:r>
          </a:p>
        </p:txBody>
      </p:sp>
      <p:pic>
        <p:nvPicPr>
          <p:cNvPr id="373770" name="Picture 3"/>
          <p:cNvPicPr>
            <a:picLocks noChangeAspect="1" noChangeArrowheads="1"/>
          </p:cNvPicPr>
          <p:nvPr/>
        </p:nvPicPr>
        <p:blipFill>
          <a:blip r:embed="rId4"/>
          <a:srcRect/>
          <a:stretch>
            <a:fillRect/>
          </a:stretch>
        </p:blipFill>
        <p:spPr bwMode="auto">
          <a:xfrm>
            <a:off x="3649663" y="1350963"/>
            <a:ext cx="498475" cy="519112"/>
          </a:xfrm>
          <a:prstGeom prst="rect">
            <a:avLst/>
          </a:prstGeom>
          <a:noFill/>
          <a:ln w="9525">
            <a:noFill/>
            <a:miter lim="800000"/>
            <a:headEnd/>
            <a:tailEnd/>
          </a:ln>
        </p:spPr>
      </p:pic>
      <p:sp>
        <p:nvSpPr>
          <p:cNvPr id="35" name="TextBox 34"/>
          <p:cNvSpPr txBox="1"/>
          <p:nvPr/>
        </p:nvSpPr>
        <p:spPr>
          <a:xfrm>
            <a:off x="6092825" y="1330325"/>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1</a:t>
            </a:r>
            <a:r>
              <a:rPr lang="en-US" sz="2800" dirty="0">
                <a:solidFill>
                  <a:schemeClr val="accent1">
                    <a:lumMod val="60000"/>
                    <a:lumOff val="40000"/>
                  </a:schemeClr>
                </a:solidFill>
              </a:rPr>
              <a:t>(      )</a:t>
            </a:r>
          </a:p>
        </p:txBody>
      </p:sp>
      <p:pic>
        <p:nvPicPr>
          <p:cNvPr id="373772" name="Picture 3"/>
          <p:cNvPicPr>
            <a:picLocks noChangeAspect="1" noChangeArrowheads="1"/>
          </p:cNvPicPr>
          <p:nvPr/>
        </p:nvPicPr>
        <p:blipFill>
          <a:blip r:embed="rId4"/>
          <a:srcRect/>
          <a:stretch>
            <a:fillRect/>
          </a:stretch>
        </p:blipFill>
        <p:spPr bwMode="auto">
          <a:xfrm>
            <a:off x="6713538" y="1366838"/>
            <a:ext cx="498475" cy="519112"/>
          </a:xfrm>
          <a:prstGeom prst="rect">
            <a:avLst/>
          </a:prstGeom>
          <a:noFill/>
          <a:ln w="9525">
            <a:noFill/>
            <a:miter lim="800000"/>
            <a:headEnd/>
            <a:tailEnd/>
          </a:ln>
        </p:spPr>
      </p:pic>
      <p:sp>
        <p:nvSpPr>
          <p:cNvPr id="37" name="TextBox 36"/>
          <p:cNvSpPr txBox="1"/>
          <p:nvPr/>
        </p:nvSpPr>
        <p:spPr>
          <a:xfrm>
            <a:off x="3028950" y="2514600"/>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2</a:t>
            </a:r>
            <a:r>
              <a:rPr lang="en-US" sz="2800" dirty="0">
                <a:solidFill>
                  <a:schemeClr val="accent1">
                    <a:lumMod val="60000"/>
                    <a:lumOff val="40000"/>
                  </a:schemeClr>
                </a:solidFill>
              </a:rPr>
              <a:t>(      )</a:t>
            </a:r>
          </a:p>
        </p:txBody>
      </p:sp>
      <p:pic>
        <p:nvPicPr>
          <p:cNvPr id="373774" name="Picture 3"/>
          <p:cNvPicPr>
            <a:picLocks noChangeAspect="1" noChangeArrowheads="1"/>
          </p:cNvPicPr>
          <p:nvPr/>
        </p:nvPicPr>
        <p:blipFill>
          <a:blip r:embed="rId4"/>
          <a:srcRect/>
          <a:stretch>
            <a:fillRect/>
          </a:stretch>
        </p:blipFill>
        <p:spPr bwMode="auto">
          <a:xfrm>
            <a:off x="3649663" y="2551113"/>
            <a:ext cx="498475" cy="519112"/>
          </a:xfrm>
          <a:prstGeom prst="rect">
            <a:avLst/>
          </a:prstGeom>
          <a:noFill/>
          <a:ln w="9525">
            <a:noFill/>
            <a:miter lim="800000"/>
            <a:headEnd/>
            <a:tailEnd/>
          </a:ln>
        </p:spPr>
      </p:pic>
      <p:sp>
        <p:nvSpPr>
          <p:cNvPr id="39" name="TextBox 38"/>
          <p:cNvSpPr txBox="1"/>
          <p:nvPr/>
        </p:nvSpPr>
        <p:spPr>
          <a:xfrm>
            <a:off x="6092825" y="2530475"/>
            <a:ext cx="1393825" cy="523875"/>
          </a:xfrm>
          <a:prstGeom prst="rect">
            <a:avLst/>
          </a:prstGeom>
          <a:noFill/>
        </p:spPr>
        <p:txBody>
          <a:bodyPr wrap="none">
            <a:spAutoFit/>
          </a:bodyPr>
          <a:lstStyle/>
          <a:p>
            <a:pPr>
              <a:defRPr/>
            </a:pPr>
            <a:r>
              <a:rPr lang="en-US" sz="2800" i="1" dirty="0">
                <a:solidFill>
                  <a:schemeClr val="accent1">
                    <a:lumMod val="60000"/>
                    <a:lumOff val="40000"/>
                  </a:schemeClr>
                </a:solidFill>
              </a:rPr>
              <a:t>B</a:t>
            </a:r>
            <a:r>
              <a:rPr lang="en-US" sz="2800" i="1" baseline="-25000" dirty="0">
                <a:solidFill>
                  <a:schemeClr val="accent1">
                    <a:lumMod val="60000"/>
                    <a:lumOff val="40000"/>
                  </a:schemeClr>
                </a:solidFill>
              </a:rPr>
              <a:t>3</a:t>
            </a:r>
            <a:r>
              <a:rPr lang="en-US" sz="2800" dirty="0">
                <a:solidFill>
                  <a:schemeClr val="accent1">
                    <a:lumMod val="60000"/>
                    <a:lumOff val="40000"/>
                  </a:schemeClr>
                </a:solidFill>
              </a:rPr>
              <a:t>(      )</a:t>
            </a:r>
          </a:p>
        </p:txBody>
      </p:sp>
      <p:pic>
        <p:nvPicPr>
          <p:cNvPr id="373776" name="Picture 3"/>
          <p:cNvPicPr>
            <a:picLocks noChangeAspect="1" noChangeArrowheads="1"/>
          </p:cNvPicPr>
          <p:nvPr/>
        </p:nvPicPr>
        <p:blipFill>
          <a:blip r:embed="rId4"/>
          <a:srcRect/>
          <a:stretch>
            <a:fillRect/>
          </a:stretch>
        </p:blipFill>
        <p:spPr bwMode="auto">
          <a:xfrm>
            <a:off x="6713538" y="2566988"/>
            <a:ext cx="498475" cy="519112"/>
          </a:xfrm>
          <a:prstGeom prst="rect">
            <a:avLst/>
          </a:prstGeom>
          <a:noFill/>
          <a:ln w="9525">
            <a:noFill/>
            <a:miter lim="800000"/>
            <a:headEnd/>
            <a:tailEnd/>
          </a:ln>
        </p:spPr>
      </p:pic>
      <p:pic>
        <p:nvPicPr>
          <p:cNvPr id="373777" name="Picture 3"/>
          <p:cNvPicPr>
            <a:picLocks noChangeAspect="1" noChangeArrowheads="1"/>
          </p:cNvPicPr>
          <p:nvPr/>
        </p:nvPicPr>
        <p:blipFill>
          <a:blip r:embed="rId4"/>
          <a:srcRect/>
          <a:stretch>
            <a:fillRect/>
          </a:stretch>
        </p:blipFill>
        <p:spPr bwMode="auto">
          <a:xfrm>
            <a:off x="4645025" y="1352550"/>
            <a:ext cx="498475" cy="519113"/>
          </a:xfrm>
          <a:prstGeom prst="rect">
            <a:avLst/>
          </a:prstGeom>
          <a:noFill/>
          <a:ln w="9525">
            <a:noFill/>
            <a:miter lim="800000"/>
            <a:headEnd/>
            <a:tailEnd/>
          </a:ln>
        </p:spPr>
      </p:pic>
      <p:pic>
        <p:nvPicPr>
          <p:cNvPr id="373778" name="Picture 3"/>
          <p:cNvPicPr>
            <a:picLocks noChangeAspect="1" noChangeArrowheads="1"/>
          </p:cNvPicPr>
          <p:nvPr/>
        </p:nvPicPr>
        <p:blipFill>
          <a:blip r:embed="rId4"/>
          <a:srcRect/>
          <a:stretch>
            <a:fillRect/>
          </a:stretch>
        </p:blipFill>
        <p:spPr bwMode="auto">
          <a:xfrm>
            <a:off x="4645025" y="2552700"/>
            <a:ext cx="498475" cy="519113"/>
          </a:xfrm>
          <a:prstGeom prst="rect">
            <a:avLst/>
          </a:prstGeom>
          <a:noFill/>
          <a:ln w="9525">
            <a:noFill/>
            <a:miter lim="800000"/>
            <a:headEnd/>
            <a:tailEnd/>
          </a:ln>
        </p:spPr>
      </p:pic>
      <p:sp>
        <p:nvSpPr>
          <p:cNvPr id="373779" name="TextBox 42"/>
          <p:cNvSpPr txBox="1">
            <a:spLocks noChangeArrowheads="1"/>
          </p:cNvSpPr>
          <p:nvPr/>
        </p:nvSpPr>
        <p:spPr bwMode="auto">
          <a:xfrm>
            <a:off x="4286250" y="1401763"/>
            <a:ext cx="319088" cy="369887"/>
          </a:xfrm>
          <a:prstGeom prst="rect">
            <a:avLst/>
          </a:prstGeom>
          <a:noFill/>
          <a:ln w="9525">
            <a:noFill/>
            <a:miter lim="800000"/>
            <a:headEnd/>
            <a:tailEnd/>
          </a:ln>
        </p:spPr>
        <p:txBody>
          <a:bodyPr wrap="none">
            <a:spAutoFit/>
          </a:bodyPr>
          <a:lstStyle/>
          <a:p>
            <a:r>
              <a:rPr lang="en-US" i="1"/>
              <a:t>×</a:t>
            </a:r>
          </a:p>
        </p:txBody>
      </p:sp>
      <p:sp>
        <p:nvSpPr>
          <p:cNvPr id="373780" name="TextBox 43"/>
          <p:cNvSpPr txBox="1">
            <a:spLocks noChangeArrowheads="1"/>
          </p:cNvSpPr>
          <p:nvPr/>
        </p:nvSpPr>
        <p:spPr bwMode="auto">
          <a:xfrm>
            <a:off x="4286250" y="2601913"/>
            <a:ext cx="319088" cy="369887"/>
          </a:xfrm>
          <a:prstGeom prst="rect">
            <a:avLst/>
          </a:prstGeom>
          <a:noFill/>
          <a:ln w="9525">
            <a:noFill/>
            <a:miter lim="800000"/>
            <a:headEnd/>
            <a:tailEnd/>
          </a:ln>
        </p:spPr>
        <p:txBody>
          <a:bodyPr wrap="none">
            <a:spAutoFit/>
          </a:bodyPr>
          <a:lstStyle/>
          <a:p>
            <a:r>
              <a:rPr lang="en-US" i="1"/>
              <a:t>×</a:t>
            </a:r>
          </a:p>
        </p:txBody>
      </p:sp>
      <p:pic>
        <p:nvPicPr>
          <p:cNvPr id="373781" name="Picture 3"/>
          <p:cNvPicPr>
            <a:picLocks noChangeAspect="1" noChangeArrowheads="1"/>
          </p:cNvPicPr>
          <p:nvPr/>
        </p:nvPicPr>
        <p:blipFill>
          <a:blip r:embed="rId4"/>
          <a:srcRect/>
          <a:stretch>
            <a:fillRect/>
          </a:stretch>
        </p:blipFill>
        <p:spPr bwMode="auto">
          <a:xfrm>
            <a:off x="7673975" y="1366838"/>
            <a:ext cx="498475" cy="519112"/>
          </a:xfrm>
          <a:prstGeom prst="rect">
            <a:avLst/>
          </a:prstGeom>
          <a:noFill/>
          <a:ln w="9525">
            <a:noFill/>
            <a:miter lim="800000"/>
            <a:headEnd/>
            <a:tailEnd/>
          </a:ln>
        </p:spPr>
      </p:pic>
      <p:pic>
        <p:nvPicPr>
          <p:cNvPr id="373782" name="Picture 3"/>
          <p:cNvPicPr>
            <a:picLocks noChangeAspect="1" noChangeArrowheads="1"/>
          </p:cNvPicPr>
          <p:nvPr/>
        </p:nvPicPr>
        <p:blipFill>
          <a:blip r:embed="rId4"/>
          <a:srcRect/>
          <a:stretch>
            <a:fillRect/>
          </a:stretch>
        </p:blipFill>
        <p:spPr bwMode="auto">
          <a:xfrm>
            <a:off x="7673975" y="2566988"/>
            <a:ext cx="498475" cy="519112"/>
          </a:xfrm>
          <a:prstGeom prst="rect">
            <a:avLst/>
          </a:prstGeom>
          <a:noFill/>
          <a:ln w="9525">
            <a:noFill/>
            <a:miter lim="800000"/>
            <a:headEnd/>
            <a:tailEnd/>
          </a:ln>
        </p:spPr>
      </p:pic>
      <p:sp>
        <p:nvSpPr>
          <p:cNvPr id="373783" name="TextBox 46"/>
          <p:cNvSpPr txBox="1">
            <a:spLocks noChangeArrowheads="1"/>
          </p:cNvSpPr>
          <p:nvPr/>
        </p:nvSpPr>
        <p:spPr bwMode="auto">
          <a:xfrm>
            <a:off x="7315200" y="1416050"/>
            <a:ext cx="319088" cy="369888"/>
          </a:xfrm>
          <a:prstGeom prst="rect">
            <a:avLst/>
          </a:prstGeom>
          <a:noFill/>
          <a:ln w="9525">
            <a:noFill/>
            <a:miter lim="800000"/>
            <a:headEnd/>
            <a:tailEnd/>
          </a:ln>
        </p:spPr>
        <p:txBody>
          <a:bodyPr wrap="none">
            <a:spAutoFit/>
          </a:bodyPr>
          <a:lstStyle/>
          <a:p>
            <a:r>
              <a:rPr lang="en-US" i="1"/>
              <a:t>×</a:t>
            </a:r>
          </a:p>
        </p:txBody>
      </p:sp>
      <p:sp>
        <p:nvSpPr>
          <p:cNvPr id="373784" name="TextBox 47"/>
          <p:cNvSpPr txBox="1">
            <a:spLocks noChangeArrowheads="1"/>
          </p:cNvSpPr>
          <p:nvPr/>
        </p:nvSpPr>
        <p:spPr bwMode="auto">
          <a:xfrm>
            <a:off x="7315200" y="2616200"/>
            <a:ext cx="319088" cy="369888"/>
          </a:xfrm>
          <a:prstGeom prst="rect">
            <a:avLst/>
          </a:prstGeom>
          <a:noFill/>
          <a:ln w="9525">
            <a:noFill/>
            <a:miter lim="800000"/>
            <a:headEnd/>
            <a:tailEnd/>
          </a:ln>
        </p:spPr>
        <p:txBody>
          <a:bodyPr wrap="none">
            <a:spAutoFit/>
          </a:bodyPr>
          <a:lstStyle/>
          <a:p>
            <a:r>
              <a:rPr lang="en-US" i="1"/>
              <a:t>×</a:t>
            </a:r>
          </a:p>
        </p:txBody>
      </p:sp>
      <p:sp>
        <p:nvSpPr>
          <p:cNvPr id="49" name="Left Bracket 48"/>
          <p:cNvSpPr/>
          <p:nvPr/>
        </p:nvSpPr>
        <p:spPr>
          <a:xfrm flipH="1">
            <a:off x="834390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30" name="Straight Connector 29"/>
          <p:cNvCxnSpPr/>
          <p:nvPr/>
        </p:nvCxnSpPr>
        <p:spPr>
          <a:xfrm>
            <a:off x="2427288" y="2692400"/>
            <a:ext cx="114300" cy="1588"/>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400300" y="1465263"/>
            <a:ext cx="114300" cy="1587"/>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179763" y="2571750"/>
            <a:ext cx="171450" cy="158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3186113" y="1371600"/>
            <a:ext cx="171450" cy="158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5500688" y="2692400"/>
            <a:ext cx="114300" cy="1588"/>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5486400" y="1465263"/>
            <a:ext cx="114300" cy="1587"/>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6238875" y="2598738"/>
            <a:ext cx="171450" cy="158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6238875" y="1392238"/>
            <a:ext cx="171450" cy="158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36" name="TextBox 32"/>
          <p:cNvSpPr txBox="1">
            <a:spLocks noChangeArrowheads="1"/>
          </p:cNvSpPr>
          <p:nvPr/>
        </p:nvSpPr>
        <p:spPr bwMode="auto">
          <a:xfrm>
            <a:off x="3460750" y="3543300"/>
            <a:ext cx="2121093" cy="830997"/>
          </a:xfrm>
          <a:prstGeom prst="rect">
            <a:avLst/>
          </a:prstGeom>
          <a:noFill/>
          <a:ln w="9525">
            <a:noFill/>
            <a:miter lim="800000"/>
            <a:headEnd/>
            <a:tailEnd/>
          </a:ln>
        </p:spPr>
        <p:txBody>
          <a:bodyPr wrap="none">
            <a:spAutoFit/>
          </a:bodyPr>
          <a:lstStyle/>
          <a:p>
            <a:r>
              <a:rPr lang="en-US" sz="4800" i="1" dirty="0"/>
              <a:t>f = </a:t>
            </a:r>
            <a:r>
              <a:rPr lang="en-US" sz="4800" dirty="0"/>
              <a:t>1</a:t>
            </a:r>
            <a:r>
              <a:rPr lang="en-US" sz="4800" i="1" dirty="0"/>
              <a:t> - f</a:t>
            </a:r>
            <a:endParaRPr lang="en-US" sz="1400" i="1" dirty="0"/>
          </a:p>
        </p:txBody>
      </p:sp>
      <p:cxnSp>
        <p:nvCxnSpPr>
          <p:cNvPr id="38" name="Straight Connector 37"/>
          <p:cNvCxnSpPr/>
          <p:nvPr/>
        </p:nvCxnSpPr>
        <p:spPr>
          <a:xfrm>
            <a:off x="3632200" y="3657600"/>
            <a:ext cx="2286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0" name="Object 5"/>
          <p:cNvGraphicFramePr>
            <a:graphicFrameLocks noChangeAspect="1"/>
          </p:cNvGraphicFramePr>
          <p:nvPr/>
        </p:nvGraphicFramePr>
        <p:xfrm>
          <a:off x="4433010" y="4305300"/>
          <a:ext cx="939090" cy="1389232"/>
        </p:xfrm>
        <a:graphic>
          <a:graphicData uri="http://schemas.openxmlformats.org/presentationml/2006/ole">
            <p:oleObj spid="_x0000_s933889" name="Equation" r:id="rId5" imgW="291960" imgH="431640" progId="">
              <p:embed/>
            </p:oleObj>
          </a:graphicData>
        </a:graphic>
      </p:graphicFrame>
      <p:sp>
        <p:nvSpPr>
          <p:cNvPr id="41" name="Text Box 5"/>
          <p:cNvSpPr txBox="1">
            <a:spLocks noChangeArrowheads="1"/>
          </p:cNvSpPr>
          <p:nvPr/>
        </p:nvSpPr>
        <p:spPr bwMode="auto">
          <a:xfrm>
            <a:off x="3810000" y="4572000"/>
            <a:ext cx="4343399" cy="830997"/>
          </a:xfrm>
          <a:prstGeom prst="rect">
            <a:avLst/>
          </a:prstGeom>
          <a:noFill/>
          <a:ln w="9525">
            <a:noFill/>
            <a:miter lim="800000"/>
            <a:headEnd/>
            <a:tailEnd/>
          </a:ln>
        </p:spPr>
        <p:txBody>
          <a:bodyPr wrap="square">
            <a:spAutoFit/>
          </a:bodyPr>
          <a:lstStyle/>
          <a:p>
            <a:pPr>
              <a:spcBef>
                <a:spcPct val="50000"/>
              </a:spcBef>
              <a:defRPr/>
            </a:pPr>
            <a:r>
              <a:rPr lang="en-US" sz="4800" i="1" dirty="0" smtClean="0"/>
              <a:t>≈  </a:t>
            </a:r>
            <a:r>
              <a:rPr lang="en-US" sz="4800" dirty="0" smtClean="0"/>
              <a:t>    </a:t>
            </a:r>
            <a:r>
              <a:rPr lang="en-US" sz="4800" i="1" dirty="0" err="1" smtClean="0">
                <a:solidFill>
                  <a:srgbClr val="FFFF00"/>
                </a:solidFill>
              </a:rPr>
              <a:t>a</a:t>
            </a:r>
            <a:r>
              <a:rPr lang="en-US" sz="4800" i="1" baseline="-20000" dirty="0" err="1" smtClean="0">
                <a:solidFill>
                  <a:srgbClr val="FFFF00"/>
                </a:solidFill>
              </a:rPr>
              <a:t>i</a:t>
            </a:r>
            <a:r>
              <a:rPr lang="en-US" sz="4800" dirty="0" smtClean="0">
                <a:solidFill>
                  <a:srgbClr val="FFFF00"/>
                </a:solidFill>
              </a:rPr>
              <a:t>(</a:t>
            </a:r>
            <a:r>
              <a:rPr lang="en-US" sz="4800" i="1" dirty="0" smtClean="0">
                <a:solidFill>
                  <a:srgbClr val="FFFF00"/>
                </a:solidFill>
              </a:rPr>
              <a:t>d</a:t>
            </a:r>
            <a:r>
              <a:rPr lang="en-US" sz="4800" dirty="0">
                <a:solidFill>
                  <a:srgbClr val="FFFF00"/>
                </a:solidFill>
              </a:rPr>
              <a:t>)</a:t>
            </a:r>
            <a:r>
              <a:rPr lang="en-US" sz="4800" i="1" dirty="0">
                <a:solidFill>
                  <a:schemeClr val="accent2">
                    <a:lumMod val="60000"/>
                    <a:lumOff val="40000"/>
                  </a:schemeClr>
                </a:solidFill>
              </a:rPr>
              <a:t> </a:t>
            </a:r>
            <a:r>
              <a:rPr lang="en-US" sz="4800" i="1" dirty="0">
                <a:solidFill>
                  <a:schemeClr val="accent1">
                    <a:lumMod val="60000"/>
                    <a:lumOff val="40000"/>
                  </a:schemeClr>
                </a:solidFill>
              </a:rPr>
              <a:t>B</a:t>
            </a:r>
            <a:r>
              <a:rPr lang="en-US" sz="4800" i="1" baseline="-20000" dirty="0">
                <a:solidFill>
                  <a:schemeClr val="accent1">
                    <a:lumMod val="60000"/>
                    <a:lumOff val="40000"/>
                  </a:schemeClr>
                </a:solidFill>
              </a:rPr>
              <a:t>i</a:t>
            </a:r>
            <a:r>
              <a:rPr lang="en-US" sz="4800" dirty="0">
                <a:solidFill>
                  <a:schemeClr val="accent1">
                    <a:lumMod val="60000"/>
                    <a:lumOff val="40000"/>
                  </a:schemeClr>
                </a:solidFill>
              </a:rPr>
              <a:t>(</a:t>
            </a:r>
            <a:r>
              <a:rPr lang="en-US" sz="4800" i="1" dirty="0">
                <a:solidFill>
                  <a:schemeClr val="accent1">
                    <a:lumMod val="60000"/>
                    <a:lumOff val="40000"/>
                  </a:schemeClr>
                </a:solidFill>
              </a:rPr>
              <a:t>z</a:t>
            </a:r>
            <a:r>
              <a:rPr lang="en-US" sz="4800" dirty="0">
                <a:solidFill>
                  <a:schemeClr val="accent1">
                    <a:lumMod val="60000"/>
                    <a:lumOff val="40000"/>
                  </a:schemeClr>
                </a:solidFill>
              </a:rPr>
              <a:t>)</a:t>
            </a:r>
          </a:p>
        </p:txBody>
      </p:sp>
      <p:cxnSp>
        <p:nvCxnSpPr>
          <p:cNvPr id="42" name="Straight Connector 41"/>
          <p:cNvCxnSpPr/>
          <p:nvPr/>
        </p:nvCxnSpPr>
        <p:spPr>
          <a:xfrm>
            <a:off x="5295900" y="4799012"/>
            <a:ext cx="228600" cy="1588"/>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705600" y="4684712"/>
            <a:ext cx="228600" cy="1588"/>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609600" y="1828800"/>
            <a:ext cx="647700" cy="6477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Average Blocker Depth</a:t>
            </a:r>
            <a:endParaRPr lang="en-US" dirty="0"/>
          </a:p>
        </p:txBody>
      </p:sp>
      <p:sp>
        <p:nvSpPr>
          <p:cNvPr id="27" name="Left Bracket 26"/>
          <p:cNvSpPr/>
          <p:nvPr/>
        </p:nvSpPr>
        <p:spPr>
          <a:xfrm>
            <a:off x="188595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75812" name="TextBox 27"/>
          <p:cNvSpPr txBox="1">
            <a:spLocks noChangeArrowheads="1"/>
          </p:cNvSpPr>
          <p:nvPr/>
        </p:nvSpPr>
        <p:spPr bwMode="auto">
          <a:xfrm>
            <a:off x="1401763" y="1841500"/>
            <a:ext cx="484187" cy="1016000"/>
          </a:xfrm>
          <a:prstGeom prst="rect">
            <a:avLst/>
          </a:prstGeom>
          <a:noFill/>
          <a:ln w="9525">
            <a:noFill/>
            <a:miter lim="800000"/>
            <a:headEnd/>
            <a:tailEnd/>
          </a:ln>
        </p:spPr>
        <p:txBody>
          <a:bodyPr wrap="none">
            <a:spAutoFit/>
          </a:bodyPr>
          <a:lstStyle/>
          <a:p>
            <a:r>
              <a:rPr lang="en-US" sz="6000"/>
              <a:t>*</a:t>
            </a:r>
          </a:p>
        </p:txBody>
      </p:sp>
      <p:sp>
        <p:nvSpPr>
          <p:cNvPr id="375813" name="TextBox 16"/>
          <p:cNvSpPr txBox="1">
            <a:spLocks noChangeArrowheads="1"/>
          </p:cNvSpPr>
          <p:nvPr/>
        </p:nvSpPr>
        <p:spPr bwMode="auto">
          <a:xfrm>
            <a:off x="2286000" y="1371600"/>
            <a:ext cx="879475" cy="369888"/>
          </a:xfrm>
          <a:prstGeom prst="rect">
            <a:avLst/>
          </a:prstGeom>
          <a:noFill/>
          <a:ln w="9525">
            <a:noFill/>
            <a:miter lim="800000"/>
            <a:headEnd/>
            <a:tailEnd/>
          </a:ln>
        </p:spPr>
        <p:txBody>
          <a:bodyPr wrap="none">
            <a:spAutoFit/>
          </a:bodyPr>
          <a:lstStyle/>
          <a:p>
            <a:r>
              <a:rPr lang="en-US" i="1">
                <a:solidFill>
                  <a:srgbClr val="FFFF00"/>
                </a:solidFill>
              </a:rPr>
              <a:t>a</a:t>
            </a:r>
            <a:r>
              <a:rPr lang="en-US" i="1" baseline="-25000">
                <a:solidFill>
                  <a:srgbClr val="FFFF00"/>
                </a:solidFill>
              </a:rPr>
              <a:t>0</a:t>
            </a:r>
            <a:r>
              <a:rPr lang="en-US" i="1">
                <a:solidFill>
                  <a:srgbClr val="FFFF00"/>
                </a:solidFill>
              </a:rPr>
              <a:t>(d)</a:t>
            </a:r>
            <a:r>
              <a:rPr lang="en-US" i="1"/>
              <a:t> ×</a:t>
            </a:r>
          </a:p>
        </p:txBody>
      </p:sp>
      <p:sp>
        <p:nvSpPr>
          <p:cNvPr id="375814" name="TextBox 18"/>
          <p:cNvSpPr txBox="1">
            <a:spLocks noChangeArrowheads="1"/>
          </p:cNvSpPr>
          <p:nvPr/>
        </p:nvSpPr>
        <p:spPr bwMode="auto">
          <a:xfrm>
            <a:off x="5192713" y="1371600"/>
            <a:ext cx="1077912" cy="369888"/>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1</a:t>
            </a:r>
            <a:r>
              <a:rPr lang="en-US" i="1">
                <a:solidFill>
                  <a:srgbClr val="FFFF00"/>
                </a:solidFill>
              </a:rPr>
              <a:t>(d)</a:t>
            </a:r>
            <a:r>
              <a:rPr lang="en-US" i="1"/>
              <a:t> ×</a:t>
            </a:r>
          </a:p>
        </p:txBody>
      </p:sp>
      <p:sp>
        <p:nvSpPr>
          <p:cNvPr id="375815" name="TextBox 20"/>
          <p:cNvSpPr txBox="1">
            <a:spLocks noChangeArrowheads="1"/>
          </p:cNvSpPr>
          <p:nvPr/>
        </p:nvSpPr>
        <p:spPr bwMode="auto">
          <a:xfrm>
            <a:off x="2057400" y="2601913"/>
            <a:ext cx="1141413" cy="369887"/>
          </a:xfrm>
          <a:prstGeom prst="rect">
            <a:avLst/>
          </a:prstGeom>
          <a:noFill/>
          <a:ln w="9525">
            <a:noFill/>
            <a:miter lim="800000"/>
            <a:headEnd/>
            <a:tailEnd/>
          </a:ln>
        </p:spPr>
        <p:txBody>
          <a:bodyPr wrap="none">
            <a:spAutoFit/>
          </a:bodyPr>
          <a:lstStyle/>
          <a:p>
            <a:r>
              <a:rPr lang="en-US" i="1"/>
              <a:t> + </a:t>
            </a:r>
            <a:r>
              <a:rPr lang="en-US" i="1">
                <a:solidFill>
                  <a:srgbClr val="FFFF00"/>
                </a:solidFill>
              </a:rPr>
              <a:t>a</a:t>
            </a:r>
            <a:r>
              <a:rPr lang="en-US" i="1" baseline="-25000">
                <a:solidFill>
                  <a:srgbClr val="FFFF00"/>
                </a:solidFill>
              </a:rPr>
              <a:t>2</a:t>
            </a:r>
            <a:r>
              <a:rPr lang="en-US" i="1">
                <a:solidFill>
                  <a:srgbClr val="FFFF00"/>
                </a:solidFill>
              </a:rPr>
              <a:t>(d)</a:t>
            </a:r>
            <a:r>
              <a:rPr lang="en-US" i="1"/>
              <a:t> ×</a:t>
            </a:r>
          </a:p>
        </p:txBody>
      </p:sp>
      <p:sp>
        <p:nvSpPr>
          <p:cNvPr id="375816" name="TextBox 28"/>
          <p:cNvSpPr txBox="1">
            <a:spLocks noChangeArrowheads="1"/>
          </p:cNvSpPr>
          <p:nvPr/>
        </p:nvSpPr>
        <p:spPr bwMode="auto">
          <a:xfrm>
            <a:off x="5192713" y="2601913"/>
            <a:ext cx="1077912" cy="369887"/>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3</a:t>
            </a:r>
            <a:r>
              <a:rPr lang="en-US" i="1">
                <a:solidFill>
                  <a:srgbClr val="FFFF00"/>
                </a:solidFill>
              </a:rPr>
              <a:t>(d)</a:t>
            </a:r>
            <a:r>
              <a:rPr lang="en-US" i="1"/>
              <a:t> ×</a:t>
            </a:r>
          </a:p>
        </p:txBody>
      </p:sp>
      <p:sp>
        <p:nvSpPr>
          <p:cNvPr id="49" name="Left Bracket 48"/>
          <p:cNvSpPr/>
          <p:nvPr/>
        </p:nvSpPr>
        <p:spPr>
          <a:xfrm flipH="1">
            <a:off x="8343900" y="914400"/>
            <a:ext cx="114300" cy="2514600"/>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30" name="Straight Connector 29"/>
          <p:cNvCxnSpPr/>
          <p:nvPr/>
        </p:nvCxnSpPr>
        <p:spPr>
          <a:xfrm>
            <a:off x="2427288" y="2692400"/>
            <a:ext cx="114300" cy="1588"/>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400300" y="1465263"/>
            <a:ext cx="114300" cy="1587"/>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5500688" y="2692400"/>
            <a:ext cx="114300" cy="1588"/>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5486400" y="1465263"/>
            <a:ext cx="114300" cy="1587"/>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pic>
        <p:nvPicPr>
          <p:cNvPr id="375822" name="Picture 6"/>
          <p:cNvPicPr>
            <a:picLocks noChangeAspect="1" noChangeArrowheads="1"/>
          </p:cNvPicPr>
          <p:nvPr/>
        </p:nvPicPr>
        <p:blipFill>
          <a:blip r:embed="rId3"/>
          <a:srcRect/>
          <a:stretch>
            <a:fillRect/>
          </a:stretch>
        </p:blipFill>
        <p:spPr bwMode="auto">
          <a:xfrm>
            <a:off x="3200400" y="1028700"/>
            <a:ext cx="1066800" cy="1066800"/>
          </a:xfrm>
          <a:prstGeom prst="rect">
            <a:avLst/>
          </a:prstGeom>
          <a:noFill/>
          <a:ln w="9525">
            <a:noFill/>
            <a:miter lim="800000"/>
            <a:headEnd/>
            <a:tailEnd/>
          </a:ln>
        </p:spPr>
      </p:pic>
      <p:pic>
        <p:nvPicPr>
          <p:cNvPr id="375823" name="Picture 7"/>
          <p:cNvPicPr>
            <a:picLocks noChangeAspect="1" noChangeArrowheads="1"/>
          </p:cNvPicPr>
          <p:nvPr/>
        </p:nvPicPr>
        <p:blipFill>
          <a:blip r:embed="rId4"/>
          <a:srcRect/>
          <a:stretch>
            <a:fillRect/>
          </a:stretch>
        </p:blipFill>
        <p:spPr bwMode="auto">
          <a:xfrm>
            <a:off x="6229350" y="1028700"/>
            <a:ext cx="1066800" cy="1066800"/>
          </a:xfrm>
          <a:prstGeom prst="rect">
            <a:avLst/>
          </a:prstGeom>
          <a:noFill/>
          <a:ln w="9525">
            <a:noFill/>
            <a:miter lim="800000"/>
            <a:headEnd/>
            <a:tailEnd/>
          </a:ln>
        </p:spPr>
      </p:pic>
      <p:pic>
        <p:nvPicPr>
          <p:cNvPr id="375824" name="Picture 8"/>
          <p:cNvPicPr>
            <a:picLocks noChangeAspect="1" noChangeArrowheads="1"/>
          </p:cNvPicPr>
          <p:nvPr/>
        </p:nvPicPr>
        <p:blipFill>
          <a:blip r:embed="rId5"/>
          <a:srcRect/>
          <a:stretch>
            <a:fillRect/>
          </a:stretch>
        </p:blipFill>
        <p:spPr bwMode="auto">
          <a:xfrm>
            <a:off x="3200400" y="2286000"/>
            <a:ext cx="1066800" cy="1066800"/>
          </a:xfrm>
          <a:prstGeom prst="rect">
            <a:avLst/>
          </a:prstGeom>
          <a:noFill/>
          <a:ln w="9525">
            <a:noFill/>
            <a:miter lim="800000"/>
            <a:headEnd/>
            <a:tailEnd/>
          </a:ln>
        </p:spPr>
      </p:pic>
      <p:pic>
        <p:nvPicPr>
          <p:cNvPr id="375825" name="Picture 9"/>
          <p:cNvPicPr>
            <a:picLocks noChangeAspect="1" noChangeArrowheads="1"/>
          </p:cNvPicPr>
          <p:nvPr/>
        </p:nvPicPr>
        <p:blipFill>
          <a:blip r:embed="rId6"/>
          <a:srcRect/>
          <a:stretch>
            <a:fillRect/>
          </a:stretch>
        </p:blipFill>
        <p:spPr bwMode="auto">
          <a:xfrm>
            <a:off x="6229350" y="2286000"/>
            <a:ext cx="1066800" cy="1066800"/>
          </a:xfrm>
          <a:prstGeom prst="rect">
            <a:avLst/>
          </a:prstGeom>
          <a:noFill/>
          <a:ln w="9525">
            <a:noFill/>
            <a:miter lim="800000"/>
            <a:headEnd/>
            <a:tailEnd/>
          </a:ln>
        </p:spPr>
      </p:pic>
      <p:sp>
        <p:nvSpPr>
          <p:cNvPr id="19" name="Rectangle 18"/>
          <p:cNvSpPr/>
          <p:nvPr/>
        </p:nvSpPr>
        <p:spPr>
          <a:xfrm>
            <a:off x="609600" y="1828800"/>
            <a:ext cx="647700" cy="6477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p:cNvPicPr>
            <a:picLocks noChangeAspect="1" noChangeArrowheads="1"/>
          </p:cNvPicPr>
          <p:nvPr/>
        </p:nvPicPr>
        <p:blipFill>
          <a:blip r:embed="rId3"/>
          <a:srcRect/>
          <a:stretch>
            <a:fillRect/>
          </a:stretch>
        </p:blipFill>
        <p:spPr bwMode="auto">
          <a:xfrm>
            <a:off x="2114550" y="857250"/>
            <a:ext cx="4857750" cy="4857750"/>
          </a:xfrm>
          <a:prstGeom prst="rect">
            <a:avLst/>
          </a:prstGeom>
          <a:noFill/>
          <a:ln w="9525">
            <a:noFill/>
            <a:miter lim="800000"/>
            <a:headEnd/>
            <a:tailEnd/>
          </a:ln>
        </p:spPr>
      </p:pic>
      <p:sp>
        <p:nvSpPr>
          <p:cNvPr id="15363" name="TextBox 8"/>
          <p:cNvSpPr txBox="1">
            <a:spLocks noChangeArrowheads="1"/>
          </p:cNvSpPr>
          <p:nvPr/>
        </p:nvSpPr>
        <p:spPr bwMode="auto">
          <a:xfrm>
            <a:off x="2571750" y="5772150"/>
            <a:ext cx="3983783" cy="523220"/>
          </a:xfrm>
          <a:prstGeom prst="rect">
            <a:avLst/>
          </a:prstGeom>
          <a:noFill/>
          <a:ln w="9525">
            <a:noFill/>
            <a:miter lim="800000"/>
            <a:headEnd/>
            <a:tailEnd/>
          </a:ln>
        </p:spPr>
        <p:txBody>
          <a:bodyPr wrap="none">
            <a:spAutoFit/>
          </a:bodyPr>
          <a:lstStyle/>
          <a:p>
            <a:r>
              <a:rPr lang="en-US" sz="2800" dirty="0" smtClean="0"/>
              <a:t>All-Frequency </a:t>
            </a:r>
            <a:r>
              <a:rPr lang="en-US" sz="2800" dirty="0"/>
              <a:t>Shadows</a:t>
            </a:r>
          </a:p>
        </p:txBody>
      </p:sp>
      <p:sp>
        <p:nvSpPr>
          <p:cNvPr id="28" name="TextBox 27"/>
          <p:cNvSpPr txBox="1"/>
          <p:nvPr/>
        </p:nvSpPr>
        <p:spPr>
          <a:xfrm>
            <a:off x="2438400" y="4902200"/>
            <a:ext cx="4245073" cy="584775"/>
          </a:xfrm>
          <a:prstGeom prst="rect">
            <a:avLst/>
          </a:prstGeom>
          <a:solidFill>
            <a:schemeClr val="tx1"/>
          </a:solidFill>
          <a:effectLst>
            <a:outerShdw blurRad="50800" dist="38100" dir="2700000" algn="tl" rotWithShape="0">
              <a:prstClr val="black">
                <a:alpha val="40000"/>
              </a:prstClr>
            </a:outerShdw>
          </a:effectLst>
        </p:spPr>
        <p:txBody>
          <a:bodyPr wrap="none">
            <a:spAutoFit/>
          </a:bodyPr>
          <a:lstStyle/>
          <a:p>
            <a:pPr>
              <a:defRPr/>
            </a:pPr>
            <a:r>
              <a:rPr lang="en-US" sz="3200" dirty="0">
                <a:solidFill>
                  <a:schemeClr val="bg1"/>
                </a:solidFill>
              </a:rPr>
              <a:t>40 area lights </a:t>
            </a:r>
            <a:r>
              <a:rPr lang="en-US" sz="3200" dirty="0" smtClean="0">
                <a:solidFill>
                  <a:schemeClr val="bg1"/>
                </a:solidFill>
              </a:rPr>
              <a:t>@ </a:t>
            </a:r>
            <a:r>
              <a:rPr lang="en-US" sz="3200" dirty="0">
                <a:solidFill>
                  <a:schemeClr val="bg1"/>
                </a:solidFill>
              </a:rPr>
              <a:t>30Hz</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smtClean="0"/>
              <a:t>Average Blocker Depth</a:t>
            </a:r>
            <a:endParaRPr lang="en-US" dirty="0"/>
          </a:p>
        </p:txBody>
      </p:sp>
      <p:pic>
        <p:nvPicPr>
          <p:cNvPr id="377858" name="Picture 2"/>
          <p:cNvPicPr>
            <a:picLocks noChangeAspect="1" noChangeArrowheads="1"/>
          </p:cNvPicPr>
          <p:nvPr/>
        </p:nvPicPr>
        <p:blipFill>
          <a:blip r:embed="rId3"/>
          <a:srcRect/>
          <a:stretch>
            <a:fillRect/>
          </a:stretch>
        </p:blipFill>
        <p:spPr bwMode="auto">
          <a:xfrm>
            <a:off x="3108325" y="1028700"/>
            <a:ext cx="1028700" cy="1028700"/>
          </a:xfrm>
          <a:prstGeom prst="rect">
            <a:avLst/>
          </a:prstGeom>
          <a:noFill/>
          <a:ln w="9525">
            <a:noFill/>
            <a:miter lim="800000"/>
            <a:headEnd/>
            <a:tailEnd/>
          </a:ln>
        </p:spPr>
      </p:pic>
      <p:pic>
        <p:nvPicPr>
          <p:cNvPr id="377859" name="Picture 4"/>
          <p:cNvPicPr>
            <a:picLocks noChangeAspect="1" noChangeArrowheads="1"/>
          </p:cNvPicPr>
          <p:nvPr/>
        </p:nvPicPr>
        <p:blipFill>
          <a:blip r:embed="rId4"/>
          <a:srcRect/>
          <a:stretch>
            <a:fillRect/>
          </a:stretch>
        </p:blipFill>
        <p:spPr bwMode="auto">
          <a:xfrm>
            <a:off x="3108325" y="2286000"/>
            <a:ext cx="1028700" cy="1028700"/>
          </a:xfrm>
          <a:prstGeom prst="rect">
            <a:avLst/>
          </a:prstGeom>
          <a:noFill/>
          <a:ln w="9525">
            <a:noFill/>
            <a:miter lim="800000"/>
            <a:headEnd/>
            <a:tailEnd/>
          </a:ln>
        </p:spPr>
      </p:pic>
      <p:pic>
        <p:nvPicPr>
          <p:cNvPr id="377860" name="Picture 5"/>
          <p:cNvPicPr>
            <a:picLocks noChangeAspect="1" noChangeArrowheads="1"/>
          </p:cNvPicPr>
          <p:nvPr/>
        </p:nvPicPr>
        <p:blipFill>
          <a:blip r:embed="rId5"/>
          <a:srcRect/>
          <a:stretch>
            <a:fillRect/>
          </a:stretch>
        </p:blipFill>
        <p:spPr bwMode="auto">
          <a:xfrm>
            <a:off x="6000750" y="2286000"/>
            <a:ext cx="1028700" cy="1028700"/>
          </a:xfrm>
          <a:prstGeom prst="rect">
            <a:avLst/>
          </a:prstGeom>
          <a:noFill/>
          <a:ln w="9525">
            <a:noFill/>
            <a:miter lim="800000"/>
            <a:headEnd/>
            <a:tailEnd/>
          </a:ln>
        </p:spPr>
      </p:pic>
      <p:sp>
        <p:nvSpPr>
          <p:cNvPr id="377861" name="TextBox 25"/>
          <p:cNvSpPr txBox="1">
            <a:spLocks noChangeArrowheads="1"/>
          </p:cNvSpPr>
          <p:nvPr/>
        </p:nvSpPr>
        <p:spPr bwMode="auto">
          <a:xfrm>
            <a:off x="1428750" y="1371600"/>
            <a:ext cx="879475" cy="369888"/>
          </a:xfrm>
          <a:prstGeom prst="rect">
            <a:avLst/>
          </a:prstGeom>
          <a:noFill/>
          <a:ln w="9525">
            <a:noFill/>
            <a:miter lim="800000"/>
            <a:headEnd/>
            <a:tailEnd/>
          </a:ln>
        </p:spPr>
        <p:txBody>
          <a:bodyPr wrap="none">
            <a:spAutoFit/>
          </a:bodyPr>
          <a:lstStyle/>
          <a:p>
            <a:r>
              <a:rPr lang="en-US" i="1">
                <a:solidFill>
                  <a:srgbClr val="FFFF00"/>
                </a:solidFill>
              </a:rPr>
              <a:t>a</a:t>
            </a:r>
            <a:r>
              <a:rPr lang="en-US" i="1" baseline="-25000">
                <a:solidFill>
                  <a:srgbClr val="FFFF00"/>
                </a:solidFill>
              </a:rPr>
              <a:t>0</a:t>
            </a:r>
            <a:r>
              <a:rPr lang="en-US" i="1">
                <a:solidFill>
                  <a:srgbClr val="FFFF00"/>
                </a:solidFill>
              </a:rPr>
              <a:t>(d)</a:t>
            </a:r>
            <a:r>
              <a:rPr lang="en-US" i="1"/>
              <a:t> ×</a:t>
            </a:r>
          </a:p>
        </p:txBody>
      </p:sp>
      <p:sp>
        <p:nvSpPr>
          <p:cNvPr id="377862" name="TextBox 30"/>
          <p:cNvSpPr txBox="1">
            <a:spLocks noChangeArrowheads="1"/>
          </p:cNvSpPr>
          <p:nvPr/>
        </p:nvSpPr>
        <p:spPr bwMode="auto">
          <a:xfrm>
            <a:off x="4171950" y="1371600"/>
            <a:ext cx="1077913" cy="369888"/>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1</a:t>
            </a:r>
            <a:r>
              <a:rPr lang="en-US" i="1">
                <a:solidFill>
                  <a:srgbClr val="FFFF00"/>
                </a:solidFill>
              </a:rPr>
              <a:t>(d)</a:t>
            </a:r>
            <a:r>
              <a:rPr lang="en-US" i="1"/>
              <a:t> ×</a:t>
            </a:r>
          </a:p>
        </p:txBody>
      </p:sp>
      <p:sp>
        <p:nvSpPr>
          <p:cNvPr id="377863" name="TextBox 31"/>
          <p:cNvSpPr txBox="1">
            <a:spLocks noChangeArrowheads="1"/>
          </p:cNvSpPr>
          <p:nvPr/>
        </p:nvSpPr>
        <p:spPr bwMode="auto">
          <a:xfrm>
            <a:off x="1200150" y="2601913"/>
            <a:ext cx="1141413" cy="369887"/>
          </a:xfrm>
          <a:prstGeom prst="rect">
            <a:avLst/>
          </a:prstGeom>
          <a:noFill/>
          <a:ln w="9525">
            <a:noFill/>
            <a:miter lim="800000"/>
            <a:headEnd/>
            <a:tailEnd/>
          </a:ln>
        </p:spPr>
        <p:txBody>
          <a:bodyPr wrap="none">
            <a:spAutoFit/>
          </a:bodyPr>
          <a:lstStyle/>
          <a:p>
            <a:r>
              <a:rPr lang="en-US" i="1"/>
              <a:t> + </a:t>
            </a:r>
            <a:r>
              <a:rPr lang="en-US" i="1">
                <a:solidFill>
                  <a:srgbClr val="FFFF00"/>
                </a:solidFill>
              </a:rPr>
              <a:t>a</a:t>
            </a:r>
            <a:r>
              <a:rPr lang="en-US" i="1" baseline="-25000">
                <a:solidFill>
                  <a:srgbClr val="FFFF00"/>
                </a:solidFill>
              </a:rPr>
              <a:t>2</a:t>
            </a:r>
            <a:r>
              <a:rPr lang="en-US" i="1">
                <a:solidFill>
                  <a:srgbClr val="FFFF00"/>
                </a:solidFill>
              </a:rPr>
              <a:t>(d)</a:t>
            </a:r>
            <a:r>
              <a:rPr lang="en-US" i="1"/>
              <a:t> ×</a:t>
            </a:r>
          </a:p>
        </p:txBody>
      </p:sp>
      <p:sp>
        <p:nvSpPr>
          <p:cNvPr id="377864" name="TextBox 33"/>
          <p:cNvSpPr txBox="1">
            <a:spLocks noChangeArrowheads="1"/>
          </p:cNvSpPr>
          <p:nvPr/>
        </p:nvSpPr>
        <p:spPr bwMode="auto">
          <a:xfrm>
            <a:off x="4171950" y="2601913"/>
            <a:ext cx="1077913" cy="369887"/>
          </a:xfrm>
          <a:prstGeom prst="rect">
            <a:avLst/>
          </a:prstGeom>
          <a:noFill/>
          <a:ln w="9525">
            <a:noFill/>
            <a:miter lim="800000"/>
            <a:headEnd/>
            <a:tailEnd/>
          </a:ln>
        </p:spPr>
        <p:txBody>
          <a:bodyPr wrap="none">
            <a:spAutoFit/>
          </a:bodyPr>
          <a:lstStyle/>
          <a:p>
            <a:r>
              <a:rPr lang="en-US" i="1"/>
              <a:t>+ </a:t>
            </a:r>
            <a:r>
              <a:rPr lang="en-US" i="1">
                <a:solidFill>
                  <a:srgbClr val="FFFF00"/>
                </a:solidFill>
              </a:rPr>
              <a:t>a</a:t>
            </a:r>
            <a:r>
              <a:rPr lang="en-US" i="1" baseline="-25000">
                <a:solidFill>
                  <a:srgbClr val="FFFF00"/>
                </a:solidFill>
              </a:rPr>
              <a:t>3</a:t>
            </a:r>
            <a:r>
              <a:rPr lang="en-US" i="1">
                <a:solidFill>
                  <a:srgbClr val="FFFF00"/>
                </a:solidFill>
              </a:rPr>
              <a:t>(d)</a:t>
            </a:r>
            <a:r>
              <a:rPr lang="en-US" i="1"/>
              <a:t> ×</a:t>
            </a:r>
          </a:p>
        </p:txBody>
      </p:sp>
      <p:sp>
        <p:nvSpPr>
          <p:cNvPr id="36" name="Left Bracket 35"/>
          <p:cNvSpPr/>
          <p:nvPr/>
        </p:nvSpPr>
        <p:spPr>
          <a:xfrm flipH="1">
            <a:off x="4171950" y="9715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77867" name="TextBox 36"/>
          <p:cNvSpPr txBox="1">
            <a:spLocks noChangeArrowheads="1"/>
          </p:cNvSpPr>
          <p:nvPr/>
        </p:nvSpPr>
        <p:spPr bwMode="auto">
          <a:xfrm>
            <a:off x="2819400" y="1362075"/>
            <a:ext cx="323850" cy="523875"/>
          </a:xfrm>
          <a:prstGeom prst="rect">
            <a:avLst/>
          </a:prstGeom>
          <a:noFill/>
          <a:ln w="9525">
            <a:noFill/>
            <a:miter lim="800000"/>
            <a:headEnd/>
            <a:tailEnd/>
          </a:ln>
        </p:spPr>
        <p:txBody>
          <a:bodyPr wrap="none">
            <a:spAutoFit/>
          </a:bodyPr>
          <a:lstStyle/>
          <a:p>
            <a:r>
              <a:rPr lang="en-US" sz="2800"/>
              <a:t>*</a:t>
            </a:r>
          </a:p>
        </p:txBody>
      </p:sp>
      <p:sp>
        <p:nvSpPr>
          <p:cNvPr id="38" name="Left Bracket 37"/>
          <p:cNvSpPr/>
          <p:nvPr/>
        </p:nvSpPr>
        <p:spPr>
          <a:xfrm>
            <a:off x="2286000" y="9715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0" name="Left Bracket 39"/>
          <p:cNvSpPr/>
          <p:nvPr/>
        </p:nvSpPr>
        <p:spPr>
          <a:xfrm flipH="1">
            <a:off x="4171950" y="22288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77871" name="TextBox 40"/>
          <p:cNvSpPr txBox="1">
            <a:spLocks noChangeArrowheads="1"/>
          </p:cNvSpPr>
          <p:nvPr/>
        </p:nvSpPr>
        <p:spPr bwMode="auto">
          <a:xfrm>
            <a:off x="2819400" y="2619375"/>
            <a:ext cx="323850" cy="523875"/>
          </a:xfrm>
          <a:prstGeom prst="rect">
            <a:avLst/>
          </a:prstGeom>
          <a:noFill/>
          <a:ln w="9525">
            <a:noFill/>
            <a:miter lim="800000"/>
            <a:headEnd/>
            <a:tailEnd/>
          </a:ln>
        </p:spPr>
        <p:txBody>
          <a:bodyPr wrap="none">
            <a:spAutoFit/>
          </a:bodyPr>
          <a:lstStyle/>
          <a:p>
            <a:r>
              <a:rPr lang="en-US" sz="2800"/>
              <a:t>*</a:t>
            </a:r>
          </a:p>
        </p:txBody>
      </p:sp>
      <p:sp>
        <p:nvSpPr>
          <p:cNvPr id="42" name="Left Bracket 41"/>
          <p:cNvSpPr/>
          <p:nvPr/>
        </p:nvSpPr>
        <p:spPr>
          <a:xfrm>
            <a:off x="2286000" y="22288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4" name="Left Bracket 43"/>
          <p:cNvSpPr/>
          <p:nvPr/>
        </p:nvSpPr>
        <p:spPr>
          <a:xfrm flipH="1">
            <a:off x="7086600" y="9715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77875" name="TextBox 44"/>
          <p:cNvSpPr txBox="1">
            <a:spLocks noChangeArrowheads="1"/>
          </p:cNvSpPr>
          <p:nvPr/>
        </p:nvSpPr>
        <p:spPr bwMode="auto">
          <a:xfrm>
            <a:off x="5734050" y="1362075"/>
            <a:ext cx="323850" cy="523875"/>
          </a:xfrm>
          <a:prstGeom prst="rect">
            <a:avLst/>
          </a:prstGeom>
          <a:noFill/>
          <a:ln w="9525">
            <a:noFill/>
            <a:miter lim="800000"/>
            <a:headEnd/>
            <a:tailEnd/>
          </a:ln>
        </p:spPr>
        <p:txBody>
          <a:bodyPr wrap="none">
            <a:spAutoFit/>
          </a:bodyPr>
          <a:lstStyle/>
          <a:p>
            <a:r>
              <a:rPr lang="en-US" sz="2800"/>
              <a:t>*</a:t>
            </a:r>
          </a:p>
        </p:txBody>
      </p:sp>
      <p:sp>
        <p:nvSpPr>
          <p:cNvPr id="46" name="Left Bracket 45"/>
          <p:cNvSpPr/>
          <p:nvPr/>
        </p:nvSpPr>
        <p:spPr>
          <a:xfrm>
            <a:off x="5200650" y="9715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8" name="Left Bracket 47"/>
          <p:cNvSpPr/>
          <p:nvPr/>
        </p:nvSpPr>
        <p:spPr>
          <a:xfrm flipH="1">
            <a:off x="7086600" y="22288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77879" name="TextBox 49"/>
          <p:cNvSpPr txBox="1">
            <a:spLocks noChangeArrowheads="1"/>
          </p:cNvSpPr>
          <p:nvPr/>
        </p:nvSpPr>
        <p:spPr bwMode="auto">
          <a:xfrm>
            <a:off x="5734050" y="2619375"/>
            <a:ext cx="323850" cy="523875"/>
          </a:xfrm>
          <a:prstGeom prst="rect">
            <a:avLst/>
          </a:prstGeom>
          <a:noFill/>
          <a:ln w="9525">
            <a:noFill/>
            <a:miter lim="800000"/>
            <a:headEnd/>
            <a:tailEnd/>
          </a:ln>
        </p:spPr>
        <p:txBody>
          <a:bodyPr wrap="none">
            <a:spAutoFit/>
          </a:bodyPr>
          <a:lstStyle/>
          <a:p>
            <a:r>
              <a:rPr lang="en-US" sz="2800"/>
              <a:t>*</a:t>
            </a:r>
          </a:p>
        </p:txBody>
      </p:sp>
      <p:sp>
        <p:nvSpPr>
          <p:cNvPr id="53" name="Left Bracket 52"/>
          <p:cNvSpPr/>
          <p:nvPr/>
        </p:nvSpPr>
        <p:spPr>
          <a:xfrm>
            <a:off x="5200650" y="2228850"/>
            <a:ext cx="57150" cy="1143000"/>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4" name="Left Brace 53"/>
          <p:cNvSpPr/>
          <p:nvPr/>
        </p:nvSpPr>
        <p:spPr>
          <a:xfrm rot="16200000">
            <a:off x="6066632" y="2734468"/>
            <a:ext cx="228600" cy="1731963"/>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77882" name="TextBox 54"/>
          <p:cNvSpPr txBox="1">
            <a:spLocks noChangeArrowheads="1"/>
          </p:cNvSpPr>
          <p:nvPr/>
        </p:nvSpPr>
        <p:spPr bwMode="auto">
          <a:xfrm>
            <a:off x="3086100" y="3781425"/>
            <a:ext cx="3324225" cy="954088"/>
          </a:xfrm>
          <a:prstGeom prst="rect">
            <a:avLst/>
          </a:prstGeom>
          <a:noFill/>
          <a:ln w="9525">
            <a:noFill/>
            <a:miter lim="800000"/>
            <a:headEnd/>
            <a:tailEnd/>
          </a:ln>
        </p:spPr>
        <p:txBody>
          <a:bodyPr wrap="none">
            <a:spAutoFit/>
          </a:bodyPr>
          <a:lstStyle/>
          <a:p>
            <a:pPr algn="ctr"/>
            <a:r>
              <a:rPr lang="en-US" sz="2800">
                <a:solidFill>
                  <a:srgbClr val="FF0000"/>
                </a:solidFill>
              </a:rPr>
              <a:t>Independent of </a:t>
            </a:r>
            <a:r>
              <a:rPr lang="en-US" sz="2800" i="1">
                <a:solidFill>
                  <a:srgbClr val="FF0000"/>
                </a:solidFill>
              </a:rPr>
              <a:t>d</a:t>
            </a:r>
            <a:r>
              <a:rPr lang="en-US" sz="2800">
                <a:solidFill>
                  <a:srgbClr val="FF0000"/>
                </a:solidFill>
              </a:rPr>
              <a:t> </a:t>
            </a:r>
          </a:p>
          <a:p>
            <a:pPr algn="ctr"/>
            <a:r>
              <a:rPr lang="en-US" sz="2800">
                <a:solidFill>
                  <a:srgbClr val="FF0000"/>
                </a:solidFill>
              </a:rPr>
              <a:t>Prefiltering possible</a:t>
            </a:r>
          </a:p>
        </p:txBody>
      </p:sp>
      <p:sp>
        <p:nvSpPr>
          <p:cNvPr id="60" name="Left Brace 59"/>
          <p:cNvSpPr/>
          <p:nvPr/>
        </p:nvSpPr>
        <p:spPr>
          <a:xfrm rot="16200000">
            <a:off x="3151982" y="2734468"/>
            <a:ext cx="228600" cy="1731963"/>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pic>
        <p:nvPicPr>
          <p:cNvPr id="377884" name="Picture 6"/>
          <p:cNvPicPr>
            <a:picLocks noChangeAspect="1" noChangeArrowheads="1"/>
          </p:cNvPicPr>
          <p:nvPr/>
        </p:nvPicPr>
        <p:blipFill>
          <a:blip r:embed="rId6"/>
          <a:srcRect/>
          <a:stretch>
            <a:fillRect/>
          </a:stretch>
        </p:blipFill>
        <p:spPr bwMode="auto">
          <a:xfrm>
            <a:off x="3086100" y="1028700"/>
            <a:ext cx="1066800" cy="1066800"/>
          </a:xfrm>
          <a:prstGeom prst="rect">
            <a:avLst/>
          </a:prstGeom>
          <a:noFill/>
          <a:ln w="9525">
            <a:noFill/>
            <a:miter lim="800000"/>
            <a:headEnd/>
            <a:tailEnd/>
          </a:ln>
        </p:spPr>
      </p:pic>
      <p:pic>
        <p:nvPicPr>
          <p:cNvPr id="377885" name="Picture 7"/>
          <p:cNvPicPr>
            <a:picLocks noChangeAspect="1" noChangeArrowheads="1"/>
          </p:cNvPicPr>
          <p:nvPr/>
        </p:nvPicPr>
        <p:blipFill>
          <a:blip r:embed="rId7"/>
          <a:srcRect/>
          <a:stretch>
            <a:fillRect/>
          </a:stretch>
        </p:blipFill>
        <p:spPr bwMode="auto">
          <a:xfrm>
            <a:off x="6000750" y="1028700"/>
            <a:ext cx="1066800" cy="1066800"/>
          </a:xfrm>
          <a:prstGeom prst="rect">
            <a:avLst/>
          </a:prstGeom>
          <a:noFill/>
          <a:ln w="9525">
            <a:noFill/>
            <a:miter lim="800000"/>
            <a:headEnd/>
            <a:tailEnd/>
          </a:ln>
        </p:spPr>
      </p:pic>
      <p:pic>
        <p:nvPicPr>
          <p:cNvPr id="377886" name="Picture 8"/>
          <p:cNvPicPr>
            <a:picLocks noChangeAspect="1" noChangeArrowheads="1"/>
          </p:cNvPicPr>
          <p:nvPr/>
        </p:nvPicPr>
        <p:blipFill>
          <a:blip r:embed="rId8"/>
          <a:srcRect/>
          <a:stretch>
            <a:fillRect/>
          </a:stretch>
        </p:blipFill>
        <p:spPr bwMode="auto">
          <a:xfrm>
            <a:off x="3086100" y="2286000"/>
            <a:ext cx="1066800" cy="1066800"/>
          </a:xfrm>
          <a:prstGeom prst="rect">
            <a:avLst/>
          </a:prstGeom>
          <a:noFill/>
          <a:ln w="9525">
            <a:noFill/>
            <a:miter lim="800000"/>
            <a:headEnd/>
            <a:tailEnd/>
          </a:ln>
        </p:spPr>
      </p:pic>
      <p:pic>
        <p:nvPicPr>
          <p:cNvPr id="377887" name="Picture 9"/>
          <p:cNvPicPr>
            <a:picLocks noChangeAspect="1" noChangeArrowheads="1"/>
          </p:cNvPicPr>
          <p:nvPr/>
        </p:nvPicPr>
        <p:blipFill>
          <a:blip r:embed="rId9"/>
          <a:srcRect/>
          <a:stretch>
            <a:fillRect/>
          </a:stretch>
        </p:blipFill>
        <p:spPr bwMode="auto">
          <a:xfrm>
            <a:off x="6000750" y="2286000"/>
            <a:ext cx="1066800" cy="1066800"/>
          </a:xfrm>
          <a:prstGeom prst="rect">
            <a:avLst/>
          </a:prstGeom>
          <a:noFill/>
          <a:ln w="9525">
            <a:noFill/>
            <a:miter lim="800000"/>
            <a:headEnd/>
            <a:tailEnd/>
          </a:ln>
        </p:spPr>
      </p:pic>
      <p:sp>
        <p:nvSpPr>
          <p:cNvPr id="33" name="Rectangle 32"/>
          <p:cNvSpPr/>
          <p:nvPr/>
        </p:nvSpPr>
        <p:spPr>
          <a:xfrm>
            <a:off x="2514600" y="1371600"/>
            <a:ext cx="304800" cy="3048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2514600" y="2628900"/>
            <a:ext cx="304800" cy="3048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5410200" y="1371600"/>
            <a:ext cx="304800" cy="3048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5410200" y="2628900"/>
            <a:ext cx="304800" cy="3048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Content Placeholder 2"/>
          <p:cNvSpPr>
            <a:spLocks noGrp="1"/>
          </p:cNvSpPr>
          <p:nvPr>
            <p:ph idx="1"/>
          </p:nvPr>
        </p:nvSpPr>
        <p:spPr>
          <a:xfrm>
            <a:off x="152400" y="1143000"/>
            <a:ext cx="8890000" cy="5105400"/>
          </a:xfrm>
        </p:spPr>
        <p:txBody>
          <a:bodyPr/>
          <a:lstStyle/>
          <a:p>
            <a:r>
              <a:rPr lang="en-US" dirty="0" smtClean="0"/>
              <a:t>Step 1: compute average blocker depth</a:t>
            </a:r>
            <a:endParaRPr lang="en-US" dirty="0"/>
          </a:p>
        </p:txBody>
      </p:sp>
      <p:sp>
        <p:nvSpPr>
          <p:cNvPr id="2" name="Title 1"/>
          <p:cNvSpPr>
            <a:spLocks noGrp="1"/>
          </p:cNvSpPr>
          <p:nvPr>
            <p:ph type="title"/>
          </p:nvPr>
        </p:nvSpPr>
        <p:spPr/>
        <p:txBody>
          <a:bodyPr/>
          <a:lstStyle/>
          <a:p>
            <a:r>
              <a:rPr lang="en-US" dirty="0" smtClean="0"/>
              <a:t>Summary</a:t>
            </a:r>
            <a:endParaRPr lang="en-US" dirty="0"/>
          </a:p>
        </p:txBody>
      </p:sp>
      <p:grpSp>
        <p:nvGrpSpPr>
          <p:cNvPr id="129" name="Group 128"/>
          <p:cNvGrpSpPr/>
          <p:nvPr/>
        </p:nvGrpSpPr>
        <p:grpSpPr>
          <a:xfrm>
            <a:off x="301625" y="2286000"/>
            <a:ext cx="4803775" cy="2628900"/>
            <a:chOff x="190500" y="2286000"/>
            <a:chExt cx="4803775" cy="2628900"/>
          </a:xfrm>
        </p:grpSpPr>
        <p:grpSp>
          <p:nvGrpSpPr>
            <p:cNvPr id="4" name="Group 18"/>
            <p:cNvGrpSpPr>
              <a:grpSpLocks/>
            </p:cNvGrpSpPr>
            <p:nvPr/>
          </p:nvGrpSpPr>
          <p:grpSpPr bwMode="auto">
            <a:xfrm>
              <a:off x="1581150" y="2286000"/>
              <a:ext cx="1905000" cy="2628900"/>
              <a:chOff x="5867400" y="1943100"/>
              <a:chExt cx="1905000" cy="2628900"/>
            </a:xfrm>
          </p:grpSpPr>
          <p:pic>
            <p:nvPicPr>
              <p:cNvPr id="5" name="Picture 6"/>
              <p:cNvPicPr>
                <a:picLocks noChangeAspect="1" noChangeArrowheads="1"/>
              </p:cNvPicPr>
              <p:nvPr/>
            </p:nvPicPr>
            <p:blipFill>
              <a:blip r:embed="rId3"/>
              <a:srcRect/>
              <a:stretch>
                <a:fillRect/>
              </a:stretch>
            </p:blipFill>
            <p:spPr bwMode="auto">
              <a:xfrm>
                <a:off x="5867400" y="2667000"/>
                <a:ext cx="1905000" cy="1905000"/>
              </a:xfrm>
              <a:prstGeom prst="rect">
                <a:avLst/>
              </a:prstGeom>
              <a:noFill/>
              <a:ln w="9525">
                <a:noFill/>
                <a:miter lim="800000"/>
                <a:headEnd/>
                <a:tailEnd/>
              </a:ln>
              <a:effectLst>
                <a:outerShdw blurRad="469900" dist="215900" dir="5400000" sx="124000" sy="124000" algn="ctr" rotWithShape="0">
                  <a:schemeClr val="bg1"/>
                </a:outerShdw>
              </a:effectLst>
              <a:scene3d>
                <a:camera prst="isometricOffAxis1Top"/>
                <a:lightRig rig="threePt" dir="t"/>
              </a:scene3d>
            </p:spPr>
          </p:pic>
          <p:pic>
            <p:nvPicPr>
              <p:cNvPr id="6" name="Picture 7"/>
              <p:cNvPicPr>
                <a:picLocks noChangeAspect="1" noChangeArrowheads="1"/>
              </p:cNvPicPr>
              <p:nvPr/>
            </p:nvPicPr>
            <p:blipFill>
              <a:blip r:embed="rId4"/>
              <a:srcRect/>
              <a:stretch>
                <a:fillRect/>
              </a:stretch>
            </p:blipFill>
            <p:spPr bwMode="auto">
              <a:xfrm>
                <a:off x="5867400" y="2457450"/>
                <a:ext cx="1905000" cy="1905000"/>
              </a:xfrm>
              <a:prstGeom prst="rect">
                <a:avLst/>
              </a:prstGeom>
              <a:noFill/>
              <a:ln w="9525">
                <a:noFill/>
                <a:miter lim="800000"/>
                <a:headEnd/>
                <a:tailEnd/>
              </a:ln>
              <a:effectLst>
                <a:outerShdw blurRad="469900" dist="215900" dir="5400000" sx="124000" sy="124000" algn="ctr" rotWithShape="0">
                  <a:schemeClr val="bg1"/>
                </a:outerShdw>
              </a:effectLst>
              <a:scene3d>
                <a:camera prst="isometricOffAxis1Top"/>
                <a:lightRig rig="threePt" dir="t"/>
              </a:scene3d>
            </p:spPr>
          </p:pic>
          <p:pic>
            <p:nvPicPr>
              <p:cNvPr id="7" name="Picture 8"/>
              <p:cNvPicPr>
                <a:picLocks noChangeAspect="1" noChangeArrowheads="1"/>
              </p:cNvPicPr>
              <p:nvPr/>
            </p:nvPicPr>
            <p:blipFill>
              <a:blip r:embed="rId5"/>
              <a:srcRect/>
              <a:stretch>
                <a:fillRect/>
              </a:stretch>
            </p:blipFill>
            <p:spPr bwMode="auto">
              <a:xfrm>
                <a:off x="5867400" y="2228850"/>
                <a:ext cx="1905000" cy="1905000"/>
              </a:xfrm>
              <a:prstGeom prst="rect">
                <a:avLst/>
              </a:prstGeom>
              <a:noFill/>
              <a:ln w="9525">
                <a:noFill/>
                <a:miter lim="800000"/>
                <a:headEnd/>
                <a:tailEnd/>
              </a:ln>
              <a:effectLst>
                <a:outerShdw blurRad="469900" dist="215900" dir="5400000" sx="124000" sy="124000" algn="ctr" rotWithShape="0">
                  <a:schemeClr val="bg1"/>
                </a:outerShdw>
              </a:effectLst>
              <a:scene3d>
                <a:camera prst="isometricOffAxis1Top"/>
                <a:lightRig rig="threePt" dir="t"/>
              </a:scene3d>
            </p:spPr>
          </p:pic>
          <p:pic>
            <p:nvPicPr>
              <p:cNvPr id="8" name="Picture 9"/>
              <p:cNvPicPr>
                <a:picLocks noChangeAspect="1" noChangeArrowheads="1"/>
              </p:cNvPicPr>
              <p:nvPr/>
            </p:nvPicPr>
            <p:blipFill>
              <a:blip r:embed="rId6"/>
              <a:srcRect/>
              <a:stretch>
                <a:fillRect/>
              </a:stretch>
            </p:blipFill>
            <p:spPr bwMode="auto">
              <a:xfrm>
                <a:off x="5867400" y="1943100"/>
                <a:ext cx="1905000" cy="1905000"/>
              </a:xfrm>
              <a:prstGeom prst="rect">
                <a:avLst/>
              </a:prstGeom>
              <a:noFill/>
              <a:ln w="9525">
                <a:noFill/>
                <a:miter lim="800000"/>
                <a:headEnd/>
                <a:tailEnd/>
              </a:ln>
              <a:effectLst>
                <a:outerShdw blurRad="469900" dist="215900" dir="5400000" sx="124000" sy="124000" algn="ctr" rotWithShape="0">
                  <a:schemeClr val="bg1"/>
                </a:outerShdw>
              </a:effectLst>
              <a:scene3d>
                <a:camera prst="isometricOffAxis1Top"/>
                <a:lightRig rig="threePt" dir="t"/>
              </a:scene3d>
            </p:spPr>
          </p:pic>
        </p:grpSp>
        <p:sp>
          <p:nvSpPr>
            <p:cNvPr id="9" name="TextBox 8"/>
            <p:cNvSpPr txBox="1"/>
            <p:nvPr/>
          </p:nvSpPr>
          <p:spPr>
            <a:xfrm>
              <a:off x="3859213" y="3086100"/>
              <a:ext cx="1135062" cy="369888"/>
            </a:xfrm>
            <a:prstGeom prst="rect">
              <a:avLst/>
            </a:prstGeom>
            <a:noFill/>
          </p:spPr>
          <p:txBody>
            <a:bodyPr wrap="none">
              <a:spAutoFit/>
            </a:bodyPr>
            <a:lstStyle/>
            <a:p>
              <a:pPr>
                <a:defRPr/>
              </a:pPr>
              <a:r>
                <a:rPr lang="en-US" i="1" dirty="0">
                  <a:solidFill>
                    <a:schemeClr val="accent1">
                      <a:lumMod val="60000"/>
                      <a:lumOff val="40000"/>
                    </a:schemeClr>
                  </a:solidFill>
                </a:rPr>
                <a:t>B</a:t>
              </a:r>
              <a:r>
                <a:rPr lang="en-US" i="1" baseline="-25000" dirty="0">
                  <a:solidFill>
                    <a:schemeClr val="accent1">
                      <a:lumMod val="60000"/>
                      <a:lumOff val="40000"/>
                    </a:schemeClr>
                  </a:solidFill>
                </a:rPr>
                <a:t>0</a:t>
              </a:r>
              <a:r>
                <a:rPr lang="en-US" i="1" dirty="0">
                  <a:solidFill>
                    <a:schemeClr val="accent1">
                      <a:lumMod val="60000"/>
                      <a:lumOff val="40000"/>
                    </a:schemeClr>
                  </a:solidFill>
                </a:rPr>
                <a:t>(z) × z </a:t>
              </a:r>
            </a:p>
          </p:txBody>
        </p:sp>
        <p:sp>
          <p:nvSpPr>
            <p:cNvPr id="10" name="TextBox 9"/>
            <p:cNvSpPr txBox="1"/>
            <p:nvPr/>
          </p:nvSpPr>
          <p:spPr>
            <a:xfrm>
              <a:off x="3859213" y="3344863"/>
              <a:ext cx="1135062" cy="369887"/>
            </a:xfrm>
            <a:prstGeom prst="rect">
              <a:avLst/>
            </a:prstGeom>
            <a:noFill/>
          </p:spPr>
          <p:txBody>
            <a:bodyPr wrap="none">
              <a:spAutoFit/>
            </a:bodyPr>
            <a:lstStyle/>
            <a:p>
              <a:pPr>
                <a:defRPr/>
              </a:pPr>
              <a:r>
                <a:rPr lang="en-US" i="1" dirty="0">
                  <a:solidFill>
                    <a:schemeClr val="accent1">
                      <a:lumMod val="60000"/>
                      <a:lumOff val="40000"/>
                    </a:schemeClr>
                  </a:solidFill>
                </a:rPr>
                <a:t>B</a:t>
              </a:r>
              <a:r>
                <a:rPr lang="en-US" i="1" baseline="-25000" dirty="0">
                  <a:solidFill>
                    <a:schemeClr val="accent1">
                      <a:lumMod val="60000"/>
                      <a:lumOff val="40000"/>
                    </a:schemeClr>
                  </a:solidFill>
                </a:rPr>
                <a:t>1</a:t>
              </a:r>
              <a:r>
                <a:rPr lang="en-US" i="1" dirty="0">
                  <a:solidFill>
                    <a:schemeClr val="accent1">
                      <a:lumMod val="60000"/>
                      <a:lumOff val="40000"/>
                    </a:schemeClr>
                  </a:solidFill>
                </a:rPr>
                <a:t>(z) × z </a:t>
              </a:r>
            </a:p>
          </p:txBody>
        </p:sp>
        <p:sp>
          <p:nvSpPr>
            <p:cNvPr id="11" name="TextBox 10"/>
            <p:cNvSpPr txBox="1"/>
            <p:nvPr/>
          </p:nvSpPr>
          <p:spPr>
            <a:xfrm>
              <a:off x="3856038" y="3630613"/>
              <a:ext cx="1069975" cy="369887"/>
            </a:xfrm>
            <a:prstGeom prst="rect">
              <a:avLst/>
            </a:prstGeom>
            <a:noFill/>
          </p:spPr>
          <p:txBody>
            <a:bodyPr wrap="none">
              <a:spAutoFit/>
            </a:bodyPr>
            <a:lstStyle/>
            <a:p>
              <a:pPr>
                <a:defRPr/>
              </a:pPr>
              <a:r>
                <a:rPr lang="en-US" i="1" dirty="0">
                  <a:solidFill>
                    <a:schemeClr val="accent1">
                      <a:lumMod val="60000"/>
                      <a:lumOff val="40000"/>
                    </a:schemeClr>
                  </a:solidFill>
                </a:rPr>
                <a:t>B</a:t>
              </a:r>
              <a:r>
                <a:rPr lang="en-US" i="1" baseline="-25000" dirty="0">
                  <a:solidFill>
                    <a:schemeClr val="accent1">
                      <a:lumMod val="60000"/>
                      <a:lumOff val="40000"/>
                    </a:schemeClr>
                  </a:solidFill>
                </a:rPr>
                <a:t>2</a:t>
              </a:r>
              <a:r>
                <a:rPr lang="en-US" i="1" dirty="0">
                  <a:solidFill>
                    <a:schemeClr val="accent1">
                      <a:lumMod val="60000"/>
                      <a:lumOff val="40000"/>
                    </a:schemeClr>
                  </a:solidFill>
                </a:rPr>
                <a:t>(z) × z</a:t>
              </a:r>
            </a:p>
          </p:txBody>
        </p:sp>
        <p:sp>
          <p:nvSpPr>
            <p:cNvPr id="12" name="TextBox 11"/>
            <p:cNvSpPr txBox="1"/>
            <p:nvPr/>
          </p:nvSpPr>
          <p:spPr>
            <a:xfrm>
              <a:off x="3859213" y="3916363"/>
              <a:ext cx="1135062" cy="369887"/>
            </a:xfrm>
            <a:prstGeom prst="rect">
              <a:avLst/>
            </a:prstGeom>
            <a:noFill/>
          </p:spPr>
          <p:txBody>
            <a:bodyPr wrap="none">
              <a:spAutoFit/>
            </a:bodyPr>
            <a:lstStyle/>
            <a:p>
              <a:pPr>
                <a:defRPr/>
              </a:pPr>
              <a:r>
                <a:rPr lang="en-US" i="1" dirty="0">
                  <a:solidFill>
                    <a:schemeClr val="accent1">
                      <a:lumMod val="60000"/>
                      <a:lumOff val="40000"/>
                    </a:schemeClr>
                  </a:solidFill>
                </a:rPr>
                <a:t>B</a:t>
              </a:r>
              <a:r>
                <a:rPr lang="en-US" i="1" baseline="-25000" dirty="0">
                  <a:solidFill>
                    <a:schemeClr val="accent1">
                      <a:lumMod val="60000"/>
                      <a:lumOff val="40000"/>
                    </a:schemeClr>
                  </a:solidFill>
                </a:rPr>
                <a:t>3</a:t>
              </a:r>
              <a:r>
                <a:rPr lang="en-US" i="1" dirty="0">
                  <a:solidFill>
                    <a:schemeClr val="accent1">
                      <a:lumMod val="60000"/>
                      <a:lumOff val="40000"/>
                    </a:schemeClr>
                  </a:solidFill>
                </a:rPr>
                <a:t>(z) × z </a:t>
              </a:r>
            </a:p>
          </p:txBody>
        </p:sp>
        <p:sp>
          <p:nvSpPr>
            <p:cNvPr id="13" name="TextBox 27"/>
            <p:cNvSpPr txBox="1">
              <a:spLocks noChangeArrowheads="1"/>
            </p:cNvSpPr>
            <p:nvPr/>
          </p:nvSpPr>
          <p:spPr bwMode="auto">
            <a:xfrm>
              <a:off x="830263" y="3289300"/>
              <a:ext cx="484187" cy="1016000"/>
            </a:xfrm>
            <a:prstGeom prst="rect">
              <a:avLst/>
            </a:prstGeom>
            <a:noFill/>
            <a:ln w="9525">
              <a:noFill/>
              <a:miter lim="800000"/>
              <a:headEnd/>
              <a:tailEnd/>
            </a:ln>
          </p:spPr>
          <p:txBody>
            <a:bodyPr wrap="none">
              <a:spAutoFit/>
            </a:bodyPr>
            <a:lstStyle/>
            <a:p>
              <a:r>
                <a:rPr lang="en-US" sz="6000"/>
                <a:t>*</a:t>
              </a:r>
            </a:p>
          </p:txBody>
        </p:sp>
        <p:sp>
          <p:nvSpPr>
            <p:cNvPr id="14" name="Rectangle 13"/>
            <p:cNvSpPr/>
            <p:nvPr/>
          </p:nvSpPr>
          <p:spPr>
            <a:xfrm>
              <a:off x="190500" y="3276600"/>
              <a:ext cx="647700" cy="6477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p:cNvSpPr/>
          <p:nvPr/>
        </p:nvSpPr>
        <p:spPr>
          <a:xfrm>
            <a:off x="6467475" y="5402262"/>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6" name="Straight Connector 15"/>
          <p:cNvCxnSpPr/>
          <p:nvPr/>
        </p:nvCxnSpPr>
        <p:spPr>
          <a:xfrm rot="16200000" flipH="1">
            <a:off x="5012531" y="3156744"/>
            <a:ext cx="3559175" cy="92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335836" y="1818638"/>
            <a:ext cx="1674891" cy="2909"/>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pic>
        <p:nvPicPr>
          <p:cNvPr id="18" name="Picture 2"/>
          <p:cNvPicPr>
            <a:picLocks noChangeAspect="1" noChangeArrowheads="1"/>
          </p:cNvPicPr>
          <p:nvPr/>
        </p:nvPicPr>
        <p:blipFill>
          <a:blip r:embed="rId7"/>
          <a:srcRect/>
          <a:stretch>
            <a:fillRect/>
          </a:stretch>
        </p:blipFill>
        <p:spPr bwMode="auto">
          <a:xfrm>
            <a:off x="7067550" y="3481387"/>
            <a:ext cx="1143000" cy="747713"/>
          </a:xfrm>
          <a:prstGeom prst="rect">
            <a:avLst/>
          </a:prstGeom>
          <a:noFill/>
          <a:ln w="9525">
            <a:noFill/>
            <a:miter lim="800000"/>
            <a:headEnd/>
            <a:tailEnd/>
          </a:ln>
        </p:spPr>
      </p:pic>
      <p:cxnSp>
        <p:nvCxnSpPr>
          <p:cNvPr id="19" name="Straight Connector 18"/>
          <p:cNvCxnSpPr/>
          <p:nvPr/>
        </p:nvCxnSpPr>
        <p:spPr>
          <a:xfrm rot="5400000" flipH="1" flipV="1">
            <a:off x="5849937" y="3244850"/>
            <a:ext cx="3559175" cy="749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632450" y="3094037"/>
            <a:ext cx="32099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56388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a:off x="57531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58674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59817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60960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62103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63246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64389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a:xfrm>
            <a:off x="65532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66675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67818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6896100" y="3081337"/>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a:xfrm>
            <a:off x="78105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a:xfrm>
            <a:off x="79248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a:xfrm>
            <a:off x="80391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81534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82677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83820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84963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p:cNvSpPr/>
          <p:nvPr/>
        </p:nvSpPr>
        <p:spPr>
          <a:xfrm>
            <a:off x="86106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8724900" y="3081337"/>
            <a:ext cx="114300" cy="5715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7010400" y="3081337"/>
            <a:ext cx="114300" cy="5715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43" name="Straight Connector 42"/>
          <p:cNvCxnSpPr/>
          <p:nvPr/>
        </p:nvCxnSpPr>
        <p:spPr>
          <a:xfrm>
            <a:off x="7167563" y="1839912"/>
            <a:ext cx="1976437" cy="147002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7467600" y="3081337"/>
            <a:ext cx="114300" cy="57150"/>
          </a:xfrm>
          <a:prstGeom prst="rect">
            <a:avLst/>
          </a:prstGeom>
          <a:solidFill>
            <a:schemeClr val="bg1">
              <a:lumMod val="75000"/>
              <a:lumOff val="25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p:cNvSpPr/>
          <p:nvPr/>
        </p:nvSpPr>
        <p:spPr>
          <a:xfrm>
            <a:off x="7581900" y="3081337"/>
            <a:ext cx="114300" cy="57150"/>
          </a:xfrm>
          <a:prstGeom prst="rect">
            <a:avLst/>
          </a:prstGeom>
          <a:solidFill>
            <a:schemeClr val="bg1">
              <a:lumMod val="65000"/>
              <a:lumOff val="35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45"/>
          <p:cNvSpPr/>
          <p:nvPr/>
        </p:nvSpPr>
        <p:spPr>
          <a:xfrm>
            <a:off x="7696200" y="3081337"/>
            <a:ext cx="114300" cy="57150"/>
          </a:xfrm>
          <a:prstGeom prst="rect">
            <a:avLst/>
          </a:prstGeom>
          <a:solidFill>
            <a:schemeClr val="bg1">
              <a:lumMod val="65000"/>
              <a:lumOff val="35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p:cNvSpPr/>
          <p:nvPr/>
        </p:nvSpPr>
        <p:spPr>
          <a:xfrm>
            <a:off x="7353300" y="3081337"/>
            <a:ext cx="114300" cy="57150"/>
          </a:xfrm>
          <a:prstGeom prst="rect">
            <a:avLst/>
          </a:prstGeom>
          <a:solidFill>
            <a:schemeClr val="bg1">
              <a:lumMod val="65000"/>
              <a:lumOff val="35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7124700" y="3081337"/>
            <a:ext cx="114300" cy="57150"/>
          </a:xfrm>
          <a:prstGeom prst="rect">
            <a:avLst/>
          </a:prstGeom>
          <a:solidFill>
            <a:schemeClr val="bg1">
              <a:lumMod val="75000"/>
              <a:lumOff val="25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 name="Rectangle 48"/>
          <p:cNvSpPr/>
          <p:nvPr/>
        </p:nvSpPr>
        <p:spPr>
          <a:xfrm>
            <a:off x="7239000" y="3081337"/>
            <a:ext cx="114300" cy="57150"/>
          </a:xfrm>
          <a:prstGeom prst="rect">
            <a:avLst/>
          </a:prstGeom>
          <a:solidFill>
            <a:schemeClr val="accent3">
              <a:lumMod val="5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2" name="Straight Connector 51"/>
          <p:cNvCxnSpPr/>
          <p:nvPr/>
        </p:nvCxnSpPr>
        <p:spPr>
          <a:xfrm>
            <a:off x="6477000" y="3805237"/>
            <a:ext cx="1905000" cy="1588"/>
          </a:xfrm>
          <a:prstGeom prst="line">
            <a:avLst/>
          </a:prstGeom>
          <a:ln w="28575">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0800000" flipV="1">
            <a:off x="5410200" y="1839911"/>
            <a:ext cx="1757364" cy="143192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Group 128"/>
          <p:cNvGrpSpPr/>
          <p:nvPr/>
        </p:nvGrpSpPr>
        <p:grpSpPr>
          <a:xfrm>
            <a:off x="1689100" y="2286000"/>
            <a:ext cx="2997200" cy="2667000"/>
            <a:chOff x="3289300" y="3714750"/>
            <a:chExt cx="2997200" cy="2667000"/>
          </a:xfrm>
        </p:grpSpPr>
        <p:grpSp>
          <p:nvGrpSpPr>
            <p:cNvPr id="130" name="Group 5"/>
            <p:cNvGrpSpPr>
              <a:grpSpLocks/>
            </p:cNvGrpSpPr>
            <p:nvPr/>
          </p:nvGrpSpPr>
          <p:grpSpPr bwMode="auto">
            <a:xfrm>
              <a:off x="3289300" y="3714750"/>
              <a:ext cx="1905000" cy="2667000"/>
              <a:chOff x="6781800" y="2057400"/>
              <a:chExt cx="1905000" cy="2667000"/>
            </a:xfrm>
          </p:grpSpPr>
          <p:pic>
            <p:nvPicPr>
              <p:cNvPr id="135" name="Picture 2"/>
              <p:cNvPicPr>
                <a:picLocks noChangeAspect="1" noChangeArrowheads="1"/>
              </p:cNvPicPr>
              <p:nvPr/>
            </p:nvPicPr>
            <p:blipFill>
              <a:blip r:embed="rId3"/>
              <a:srcRect/>
              <a:stretch>
                <a:fillRect/>
              </a:stretch>
            </p:blipFill>
            <p:spPr bwMode="auto">
              <a:xfrm>
                <a:off x="6781800" y="2819400"/>
                <a:ext cx="1905000" cy="1905000"/>
              </a:xfrm>
              <a:prstGeom prst="rect">
                <a:avLst/>
              </a:prstGeom>
              <a:noFill/>
              <a:ln w="9525">
                <a:noFill/>
                <a:miter lim="800000"/>
                <a:headEnd/>
                <a:tailEnd/>
              </a:ln>
              <a:effectLst>
                <a:outerShdw blurRad="342900" dist="215900" dir="5400000" sx="124000" sy="124000" algn="ctr" rotWithShape="0">
                  <a:srgbClr val="000000"/>
                </a:outerShdw>
              </a:effectLst>
              <a:scene3d>
                <a:camera prst="isometricOffAxis1Top"/>
                <a:lightRig rig="threePt" dir="t"/>
              </a:scene3d>
            </p:spPr>
          </p:pic>
          <p:pic>
            <p:nvPicPr>
              <p:cNvPr id="136" name="Picture 3"/>
              <p:cNvPicPr>
                <a:picLocks noChangeAspect="1" noChangeArrowheads="1"/>
              </p:cNvPicPr>
              <p:nvPr/>
            </p:nvPicPr>
            <p:blipFill>
              <a:blip r:embed="rId4"/>
              <a:srcRect/>
              <a:stretch>
                <a:fillRect/>
              </a:stretch>
            </p:blipFill>
            <p:spPr bwMode="auto">
              <a:xfrm>
                <a:off x="6781800" y="2571750"/>
                <a:ext cx="1905000" cy="1905000"/>
              </a:xfrm>
              <a:prstGeom prst="rect">
                <a:avLst/>
              </a:prstGeom>
              <a:noFill/>
              <a:ln w="9525">
                <a:noFill/>
                <a:miter lim="800000"/>
                <a:headEnd/>
                <a:tailEnd/>
              </a:ln>
              <a:effectLst>
                <a:outerShdw blurRad="342900" dist="215900" dir="5400000" sx="124000" sy="124000" algn="ctr" rotWithShape="0">
                  <a:srgbClr val="000000"/>
                </a:outerShdw>
              </a:effectLst>
              <a:scene3d>
                <a:camera prst="isometricOffAxis1Top"/>
                <a:lightRig rig="threePt" dir="t"/>
              </a:scene3d>
            </p:spPr>
          </p:pic>
          <p:pic>
            <p:nvPicPr>
              <p:cNvPr id="137" name="Picture 4"/>
              <p:cNvPicPr>
                <a:picLocks noChangeAspect="1" noChangeArrowheads="1"/>
              </p:cNvPicPr>
              <p:nvPr/>
            </p:nvPicPr>
            <p:blipFill>
              <a:blip r:embed="rId5"/>
              <a:srcRect/>
              <a:stretch>
                <a:fillRect/>
              </a:stretch>
            </p:blipFill>
            <p:spPr bwMode="auto">
              <a:xfrm>
                <a:off x="6781800" y="2343150"/>
                <a:ext cx="1905000" cy="1905000"/>
              </a:xfrm>
              <a:prstGeom prst="rect">
                <a:avLst/>
              </a:prstGeom>
              <a:noFill/>
              <a:ln w="9525">
                <a:noFill/>
                <a:miter lim="800000"/>
                <a:headEnd/>
                <a:tailEnd/>
              </a:ln>
              <a:effectLst>
                <a:outerShdw blurRad="342900" dist="215900" dir="5400000" sx="124000" sy="124000" algn="ctr" rotWithShape="0">
                  <a:srgbClr val="000000"/>
                </a:outerShdw>
              </a:effectLst>
              <a:scene3d>
                <a:camera prst="isometricOffAxis1Top"/>
                <a:lightRig rig="threePt" dir="t"/>
              </a:scene3d>
            </p:spPr>
          </p:pic>
          <p:pic>
            <p:nvPicPr>
              <p:cNvPr id="138" name="Picture 5"/>
              <p:cNvPicPr>
                <a:picLocks noChangeAspect="1" noChangeArrowheads="1"/>
              </p:cNvPicPr>
              <p:nvPr/>
            </p:nvPicPr>
            <p:blipFill>
              <a:blip r:embed="rId6"/>
              <a:srcRect/>
              <a:stretch>
                <a:fillRect/>
              </a:stretch>
            </p:blipFill>
            <p:spPr bwMode="auto">
              <a:xfrm>
                <a:off x="6781800" y="2057400"/>
                <a:ext cx="1905000" cy="1905000"/>
              </a:xfrm>
              <a:prstGeom prst="rect">
                <a:avLst/>
              </a:prstGeom>
              <a:noFill/>
              <a:ln w="9525">
                <a:noFill/>
                <a:miter lim="800000"/>
                <a:headEnd/>
                <a:tailEnd/>
              </a:ln>
              <a:effectLst>
                <a:outerShdw blurRad="342900" dist="215900" dir="5400000" sx="124000" sy="124000" algn="ctr" rotWithShape="0">
                  <a:srgbClr val="000000"/>
                </a:outerShdw>
              </a:effectLst>
              <a:scene3d>
                <a:camera prst="isometricOffAxis1Top"/>
                <a:lightRig rig="threePt" dir="t"/>
              </a:scene3d>
            </p:spPr>
          </p:pic>
        </p:grpSp>
        <p:sp>
          <p:nvSpPr>
            <p:cNvPr id="131" name="TextBox 130"/>
            <p:cNvSpPr txBox="1"/>
            <p:nvPr/>
          </p:nvSpPr>
          <p:spPr>
            <a:xfrm>
              <a:off x="5594350" y="4495800"/>
              <a:ext cx="692150" cy="369888"/>
            </a:xfrm>
            <a:prstGeom prst="rect">
              <a:avLst/>
            </a:prstGeom>
            <a:noFill/>
          </p:spPr>
          <p:txBody>
            <a:bodyPr wrap="none">
              <a:spAutoFit/>
            </a:bodyPr>
            <a:lstStyle/>
            <a:p>
              <a:pPr>
                <a:defRPr/>
              </a:pPr>
              <a:r>
                <a:rPr lang="en-US" i="1" dirty="0">
                  <a:solidFill>
                    <a:schemeClr val="accent1">
                      <a:lumMod val="60000"/>
                      <a:lumOff val="40000"/>
                    </a:schemeClr>
                  </a:solidFill>
                </a:rPr>
                <a:t>B</a:t>
              </a:r>
              <a:r>
                <a:rPr lang="en-US" i="1" baseline="-25000" dirty="0">
                  <a:solidFill>
                    <a:schemeClr val="accent1">
                      <a:lumMod val="60000"/>
                      <a:lumOff val="40000"/>
                    </a:schemeClr>
                  </a:solidFill>
                </a:rPr>
                <a:t>0</a:t>
              </a:r>
              <a:r>
                <a:rPr lang="en-US" i="1" dirty="0">
                  <a:solidFill>
                    <a:schemeClr val="accent1">
                      <a:lumMod val="60000"/>
                      <a:lumOff val="40000"/>
                    </a:schemeClr>
                  </a:solidFill>
                </a:rPr>
                <a:t>(z)</a:t>
              </a:r>
            </a:p>
          </p:txBody>
        </p:sp>
        <p:sp>
          <p:nvSpPr>
            <p:cNvPr id="132" name="TextBox 131"/>
            <p:cNvSpPr txBox="1"/>
            <p:nvPr/>
          </p:nvSpPr>
          <p:spPr>
            <a:xfrm>
              <a:off x="5594350" y="4754563"/>
              <a:ext cx="692150" cy="369887"/>
            </a:xfrm>
            <a:prstGeom prst="rect">
              <a:avLst/>
            </a:prstGeom>
            <a:noFill/>
          </p:spPr>
          <p:txBody>
            <a:bodyPr wrap="none">
              <a:spAutoFit/>
            </a:bodyPr>
            <a:lstStyle/>
            <a:p>
              <a:pPr>
                <a:defRPr/>
              </a:pPr>
              <a:r>
                <a:rPr lang="en-US" i="1" dirty="0">
                  <a:solidFill>
                    <a:schemeClr val="accent1">
                      <a:lumMod val="60000"/>
                      <a:lumOff val="40000"/>
                    </a:schemeClr>
                  </a:solidFill>
                </a:rPr>
                <a:t>B</a:t>
              </a:r>
              <a:r>
                <a:rPr lang="en-US" i="1" baseline="-25000" dirty="0">
                  <a:solidFill>
                    <a:schemeClr val="accent1">
                      <a:lumMod val="60000"/>
                      <a:lumOff val="40000"/>
                    </a:schemeClr>
                  </a:solidFill>
                </a:rPr>
                <a:t>1</a:t>
              </a:r>
              <a:r>
                <a:rPr lang="en-US" i="1" dirty="0">
                  <a:solidFill>
                    <a:schemeClr val="accent1">
                      <a:lumMod val="60000"/>
                      <a:lumOff val="40000"/>
                    </a:schemeClr>
                  </a:solidFill>
                </a:rPr>
                <a:t>(z)</a:t>
              </a:r>
            </a:p>
          </p:txBody>
        </p:sp>
        <p:sp>
          <p:nvSpPr>
            <p:cNvPr id="133" name="TextBox 132"/>
            <p:cNvSpPr txBox="1"/>
            <p:nvPr/>
          </p:nvSpPr>
          <p:spPr>
            <a:xfrm>
              <a:off x="5589588" y="5040313"/>
              <a:ext cx="693737" cy="369887"/>
            </a:xfrm>
            <a:prstGeom prst="rect">
              <a:avLst/>
            </a:prstGeom>
            <a:noFill/>
          </p:spPr>
          <p:txBody>
            <a:bodyPr wrap="none">
              <a:spAutoFit/>
            </a:bodyPr>
            <a:lstStyle/>
            <a:p>
              <a:pPr>
                <a:defRPr/>
              </a:pPr>
              <a:r>
                <a:rPr lang="en-US" i="1" dirty="0">
                  <a:solidFill>
                    <a:schemeClr val="accent1">
                      <a:lumMod val="60000"/>
                      <a:lumOff val="40000"/>
                    </a:schemeClr>
                  </a:solidFill>
                </a:rPr>
                <a:t>B</a:t>
              </a:r>
              <a:r>
                <a:rPr lang="en-US" i="1" baseline="-25000" dirty="0">
                  <a:solidFill>
                    <a:schemeClr val="accent1">
                      <a:lumMod val="60000"/>
                      <a:lumOff val="40000"/>
                    </a:schemeClr>
                  </a:solidFill>
                </a:rPr>
                <a:t>2</a:t>
              </a:r>
              <a:r>
                <a:rPr lang="en-US" i="1" dirty="0">
                  <a:solidFill>
                    <a:schemeClr val="accent1">
                      <a:lumMod val="60000"/>
                      <a:lumOff val="40000"/>
                    </a:schemeClr>
                  </a:solidFill>
                </a:rPr>
                <a:t>(z)</a:t>
              </a:r>
            </a:p>
          </p:txBody>
        </p:sp>
        <p:sp>
          <p:nvSpPr>
            <p:cNvPr id="134" name="TextBox 133"/>
            <p:cNvSpPr txBox="1"/>
            <p:nvPr/>
          </p:nvSpPr>
          <p:spPr>
            <a:xfrm>
              <a:off x="5594350" y="5326063"/>
              <a:ext cx="692150" cy="369887"/>
            </a:xfrm>
            <a:prstGeom prst="rect">
              <a:avLst/>
            </a:prstGeom>
            <a:noFill/>
          </p:spPr>
          <p:txBody>
            <a:bodyPr wrap="none">
              <a:spAutoFit/>
            </a:bodyPr>
            <a:lstStyle/>
            <a:p>
              <a:pPr>
                <a:defRPr/>
              </a:pPr>
              <a:r>
                <a:rPr lang="en-US" i="1" dirty="0">
                  <a:solidFill>
                    <a:schemeClr val="accent1">
                      <a:lumMod val="60000"/>
                      <a:lumOff val="40000"/>
                    </a:schemeClr>
                  </a:solidFill>
                </a:rPr>
                <a:t>B</a:t>
              </a:r>
              <a:r>
                <a:rPr lang="en-US" i="1" baseline="-25000" dirty="0">
                  <a:solidFill>
                    <a:schemeClr val="accent1">
                      <a:lumMod val="60000"/>
                      <a:lumOff val="40000"/>
                    </a:schemeClr>
                  </a:solidFill>
                </a:rPr>
                <a:t>3</a:t>
              </a:r>
              <a:r>
                <a:rPr lang="en-US" i="1" dirty="0">
                  <a:solidFill>
                    <a:schemeClr val="accent1">
                      <a:lumMod val="60000"/>
                      <a:lumOff val="40000"/>
                    </a:schemeClr>
                  </a:solidFill>
                </a:rPr>
                <a:t>(z)</a:t>
              </a:r>
            </a:p>
          </p:txBody>
        </p:sp>
      </p:grpSp>
      <p:sp>
        <p:nvSpPr>
          <p:cNvPr id="128" name="Content Placeholder 2"/>
          <p:cNvSpPr>
            <a:spLocks noGrp="1"/>
          </p:cNvSpPr>
          <p:nvPr>
            <p:ph idx="1"/>
          </p:nvPr>
        </p:nvSpPr>
        <p:spPr>
          <a:xfrm>
            <a:off x="152400" y="1143000"/>
            <a:ext cx="8890000" cy="5105400"/>
          </a:xfrm>
        </p:spPr>
        <p:txBody>
          <a:bodyPr/>
          <a:lstStyle/>
          <a:p>
            <a:r>
              <a:rPr lang="en-US" dirty="0" smtClean="0"/>
              <a:t>Step 2: filter shadows</a:t>
            </a:r>
            <a:endParaRPr lang="en-US" dirty="0"/>
          </a:p>
        </p:txBody>
      </p:sp>
      <p:sp>
        <p:nvSpPr>
          <p:cNvPr id="2" name="Title 1"/>
          <p:cNvSpPr>
            <a:spLocks noGrp="1"/>
          </p:cNvSpPr>
          <p:nvPr>
            <p:ph type="title"/>
          </p:nvPr>
        </p:nvSpPr>
        <p:spPr/>
        <p:txBody>
          <a:bodyPr/>
          <a:lstStyle/>
          <a:p>
            <a:r>
              <a:rPr lang="en-US" dirty="0" smtClean="0"/>
              <a:t>Summary</a:t>
            </a:r>
            <a:endParaRPr lang="en-US" dirty="0"/>
          </a:p>
        </p:txBody>
      </p:sp>
      <p:pic>
        <p:nvPicPr>
          <p:cNvPr id="79" name="Picture 2"/>
          <p:cNvPicPr>
            <a:picLocks noChangeAspect="1" noChangeArrowheads="1"/>
          </p:cNvPicPr>
          <p:nvPr/>
        </p:nvPicPr>
        <p:blipFill>
          <a:blip r:embed="rId7"/>
          <a:srcRect/>
          <a:stretch>
            <a:fillRect/>
          </a:stretch>
        </p:blipFill>
        <p:spPr bwMode="auto">
          <a:xfrm>
            <a:off x="7069348" y="3481387"/>
            <a:ext cx="1143000" cy="747713"/>
          </a:xfrm>
          <a:prstGeom prst="rect">
            <a:avLst/>
          </a:prstGeom>
          <a:noFill/>
          <a:ln w="9525">
            <a:noFill/>
            <a:miter lim="800000"/>
            <a:headEnd/>
            <a:tailEnd/>
          </a:ln>
        </p:spPr>
      </p:pic>
      <p:sp>
        <p:nvSpPr>
          <p:cNvPr id="80" name="Rectangle 79"/>
          <p:cNvSpPr/>
          <p:nvPr/>
        </p:nvSpPr>
        <p:spPr>
          <a:xfrm>
            <a:off x="6469273" y="5402262"/>
            <a:ext cx="1571625" cy="460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81" name="Straight Connector 80"/>
          <p:cNvCxnSpPr/>
          <p:nvPr/>
        </p:nvCxnSpPr>
        <p:spPr>
          <a:xfrm rot="16200000" flipH="1">
            <a:off x="5014329" y="3156744"/>
            <a:ext cx="3559175" cy="92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6337634" y="1818638"/>
            <a:ext cx="1674891" cy="2909"/>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flipH="1" flipV="1">
            <a:off x="5851735" y="3244850"/>
            <a:ext cx="3559175" cy="749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7121736" y="3767137"/>
            <a:ext cx="179387"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7" name="Rectangle 86"/>
          <p:cNvSpPr/>
          <p:nvPr/>
        </p:nvSpPr>
        <p:spPr>
          <a:xfrm>
            <a:off x="7301123" y="3767137"/>
            <a:ext cx="177800"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3" name="Rectangle 92"/>
          <p:cNvSpPr/>
          <p:nvPr/>
        </p:nvSpPr>
        <p:spPr bwMode="auto">
          <a:xfrm>
            <a:off x="5689811" y="3767137"/>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4" name="Rectangle 93"/>
          <p:cNvSpPr/>
          <p:nvPr/>
        </p:nvSpPr>
        <p:spPr bwMode="auto">
          <a:xfrm>
            <a:off x="5867611" y="3767137"/>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5" name="Rectangle 94"/>
          <p:cNvSpPr/>
          <p:nvPr/>
        </p:nvSpPr>
        <p:spPr bwMode="auto">
          <a:xfrm>
            <a:off x="6046998" y="3767137"/>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6" name="Rectangle 95"/>
          <p:cNvSpPr/>
          <p:nvPr/>
        </p:nvSpPr>
        <p:spPr bwMode="auto">
          <a:xfrm>
            <a:off x="6226386" y="3767137"/>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7" name="Rectangle 96"/>
          <p:cNvSpPr/>
          <p:nvPr/>
        </p:nvSpPr>
        <p:spPr bwMode="auto">
          <a:xfrm>
            <a:off x="6405772" y="3767137"/>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8" name="Rectangle 97"/>
          <p:cNvSpPr/>
          <p:nvPr/>
        </p:nvSpPr>
        <p:spPr bwMode="auto">
          <a:xfrm>
            <a:off x="6583574" y="3767137"/>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9" name="Rectangle 98"/>
          <p:cNvSpPr/>
          <p:nvPr/>
        </p:nvSpPr>
        <p:spPr bwMode="auto">
          <a:xfrm>
            <a:off x="7658311" y="3767137"/>
            <a:ext cx="179387" cy="114300"/>
          </a:xfrm>
          <a:prstGeom prst="rect">
            <a:avLst/>
          </a:prstGeom>
          <a:solidFill>
            <a:schemeClr val="bg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0" name="Rectangle 99"/>
          <p:cNvSpPr/>
          <p:nvPr/>
        </p:nvSpPr>
        <p:spPr bwMode="auto">
          <a:xfrm>
            <a:off x="7837698" y="3767137"/>
            <a:ext cx="179388"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1" name="Rectangle 100"/>
          <p:cNvSpPr/>
          <p:nvPr/>
        </p:nvSpPr>
        <p:spPr bwMode="auto">
          <a:xfrm>
            <a:off x="8017086" y="3767137"/>
            <a:ext cx="179387" cy="114300"/>
          </a:xfrm>
          <a:prstGeom prst="rect">
            <a:avLst/>
          </a:prstGeom>
          <a:solidFill>
            <a:schemeClr val="bg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2" name="Rectangle 101"/>
          <p:cNvSpPr/>
          <p:nvPr/>
        </p:nvSpPr>
        <p:spPr bwMode="auto">
          <a:xfrm>
            <a:off x="8196473" y="3767137"/>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3" name="Rectangle 102"/>
          <p:cNvSpPr/>
          <p:nvPr/>
        </p:nvSpPr>
        <p:spPr bwMode="auto">
          <a:xfrm>
            <a:off x="8374273" y="3767137"/>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4" name="Rectangle 103"/>
          <p:cNvSpPr/>
          <p:nvPr/>
        </p:nvSpPr>
        <p:spPr bwMode="auto">
          <a:xfrm>
            <a:off x="8553661" y="3767137"/>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5" name="Rectangle 104"/>
          <p:cNvSpPr/>
          <p:nvPr/>
        </p:nvSpPr>
        <p:spPr bwMode="auto">
          <a:xfrm>
            <a:off x="8733048" y="3767137"/>
            <a:ext cx="179388"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6" name="Rectangle 105"/>
          <p:cNvSpPr/>
          <p:nvPr/>
        </p:nvSpPr>
        <p:spPr bwMode="auto">
          <a:xfrm>
            <a:off x="8912436" y="3767137"/>
            <a:ext cx="179387"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7" name="Rectangle 106"/>
          <p:cNvSpPr/>
          <p:nvPr/>
        </p:nvSpPr>
        <p:spPr bwMode="auto">
          <a:xfrm>
            <a:off x="9091823" y="3767137"/>
            <a:ext cx="177800" cy="114300"/>
          </a:xfrm>
          <a:prstGeom prst="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1" name="Rectangle 110"/>
          <p:cNvSpPr/>
          <p:nvPr/>
        </p:nvSpPr>
        <p:spPr>
          <a:xfrm>
            <a:off x="6762961" y="3767137"/>
            <a:ext cx="179387" cy="114300"/>
          </a:xfrm>
          <a:prstGeom prst="rect">
            <a:avLst/>
          </a:prstGeom>
          <a:solidFill>
            <a:schemeClr val="tx1">
              <a:lumMod val="95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 name="Rectangle 111"/>
          <p:cNvSpPr/>
          <p:nvPr/>
        </p:nvSpPr>
        <p:spPr>
          <a:xfrm>
            <a:off x="7478923" y="3767137"/>
            <a:ext cx="179388" cy="114300"/>
          </a:xfrm>
          <a:prstGeom prst="rect">
            <a:avLst/>
          </a:prstGeom>
          <a:solidFill>
            <a:srgbClr val="1C1C1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3" name="Rectangle 112"/>
          <p:cNvSpPr/>
          <p:nvPr/>
        </p:nvSpPr>
        <p:spPr>
          <a:xfrm>
            <a:off x="6942348" y="3767137"/>
            <a:ext cx="179388" cy="114300"/>
          </a:xfrm>
          <a:prstGeom prst="rect">
            <a:avLst/>
          </a:prstGeom>
          <a:solidFill>
            <a:schemeClr val="tx1">
              <a:lumMod val="95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3" name="TextBox 27"/>
          <p:cNvSpPr txBox="1">
            <a:spLocks noChangeArrowheads="1"/>
          </p:cNvSpPr>
          <p:nvPr/>
        </p:nvSpPr>
        <p:spPr bwMode="auto">
          <a:xfrm>
            <a:off x="943615" y="3289300"/>
            <a:ext cx="484187" cy="1016000"/>
          </a:xfrm>
          <a:prstGeom prst="rect">
            <a:avLst/>
          </a:prstGeom>
          <a:noFill/>
          <a:ln w="9525">
            <a:noFill/>
            <a:miter lim="800000"/>
            <a:headEnd/>
            <a:tailEnd/>
          </a:ln>
        </p:spPr>
        <p:txBody>
          <a:bodyPr wrap="none">
            <a:spAutoFit/>
          </a:bodyPr>
          <a:lstStyle/>
          <a:p>
            <a:r>
              <a:rPr lang="en-US" sz="6000" dirty="0"/>
              <a:t>*</a:t>
            </a:r>
          </a:p>
        </p:txBody>
      </p:sp>
      <p:sp>
        <p:nvSpPr>
          <p:cNvPr id="124" name="Rectangle 123"/>
          <p:cNvSpPr/>
          <p:nvPr/>
        </p:nvSpPr>
        <p:spPr>
          <a:xfrm>
            <a:off x="418152" y="3390900"/>
            <a:ext cx="419100" cy="419100"/>
          </a:xfrm>
          <a:prstGeom prst="rect">
            <a:avLst/>
          </a:prstGeom>
          <a:solidFill>
            <a:srgbClr val="FFFF00"/>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7" name="Straight Connector 126"/>
          <p:cNvCxnSpPr/>
          <p:nvPr/>
        </p:nvCxnSpPr>
        <p:spPr>
          <a:xfrm>
            <a:off x="7167563" y="1839912"/>
            <a:ext cx="1976437" cy="147002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10800000" flipV="1">
            <a:off x="5410200" y="1839911"/>
            <a:ext cx="1757364" cy="1431925"/>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Efficient Filtering</a:t>
            </a:r>
            <a:endParaRPr lang="en-US" dirty="0"/>
          </a:p>
        </p:txBody>
      </p:sp>
      <p:sp>
        <p:nvSpPr>
          <p:cNvPr id="3" name="Content Placeholder 2"/>
          <p:cNvSpPr>
            <a:spLocks noGrp="1"/>
          </p:cNvSpPr>
          <p:nvPr>
            <p:ph idx="1"/>
          </p:nvPr>
        </p:nvSpPr>
        <p:spPr/>
        <p:txBody>
          <a:bodyPr/>
          <a:lstStyle/>
          <a:p>
            <a:pPr>
              <a:defRPr/>
            </a:pPr>
            <a:r>
              <a:rPr lang="en-US" dirty="0" smtClean="0">
                <a:solidFill>
                  <a:srgbClr val="FFC000"/>
                </a:solidFill>
              </a:rPr>
              <a:t>Assume rectangular lights</a:t>
            </a:r>
          </a:p>
          <a:p>
            <a:pPr lvl="1">
              <a:defRPr/>
            </a:pPr>
            <a:r>
              <a:rPr lang="en-US" dirty="0" smtClean="0"/>
              <a:t>Box filters</a:t>
            </a:r>
          </a:p>
          <a:p>
            <a:pPr>
              <a:defRPr/>
            </a:pPr>
            <a:r>
              <a:rPr lang="en-US" dirty="0" smtClean="0">
                <a:solidFill>
                  <a:srgbClr val="FFC000"/>
                </a:solidFill>
              </a:rPr>
              <a:t>Fast Fourier Transform </a:t>
            </a:r>
          </a:p>
          <a:p>
            <a:pPr lvl="1">
              <a:defRPr/>
            </a:pPr>
            <a:r>
              <a:rPr lang="en-US" dirty="0" smtClean="0">
                <a:solidFill>
                  <a:schemeClr val="accent1">
                    <a:lumMod val="60000"/>
                    <a:lumOff val="40000"/>
                  </a:schemeClr>
                </a:solidFill>
              </a:rPr>
              <a:t>[</a:t>
            </a:r>
            <a:r>
              <a:rPr lang="en-US" dirty="0" err="1" smtClean="0">
                <a:solidFill>
                  <a:schemeClr val="accent1">
                    <a:lumMod val="60000"/>
                    <a:lumOff val="40000"/>
                  </a:schemeClr>
                </a:solidFill>
              </a:rPr>
              <a:t>Soler</a:t>
            </a:r>
            <a:r>
              <a:rPr lang="en-US" dirty="0" smtClean="0">
                <a:solidFill>
                  <a:schemeClr val="accent1">
                    <a:lumMod val="60000"/>
                    <a:lumOff val="40000"/>
                  </a:schemeClr>
                </a:solidFill>
              </a:rPr>
              <a:t> and </a:t>
            </a:r>
            <a:r>
              <a:rPr lang="en-US" dirty="0" err="1" smtClean="0">
                <a:solidFill>
                  <a:schemeClr val="accent1">
                    <a:lumMod val="60000"/>
                    <a:lumOff val="40000"/>
                  </a:schemeClr>
                </a:solidFill>
              </a:rPr>
              <a:t>Sillion</a:t>
            </a:r>
            <a:r>
              <a:rPr lang="en-US" dirty="0" smtClean="0">
                <a:solidFill>
                  <a:schemeClr val="accent1">
                    <a:lumMod val="60000"/>
                    <a:lumOff val="40000"/>
                  </a:schemeClr>
                </a:solidFill>
              </a:rPr>
              <a:t> ‘98]</a:t>
            </a:r>
          </a:p>
          <a:p>
            <a:pPr lvl="1">
              <a:defRPr/>
            </a:pPr>
            <a:r>
              <a:rPr lang="en-US" dirty="0" smtClean="0"/>
              <a:t>No spatially-varying filters</a:t>
            </a:r>
          </a:p>
          <a:p>
            <a:pPr>
              <a:defRPr/>
            </a:pPr>
            <a:endParaRPr lang="en-US" dirty="0"/>
          </a:p>
        </p:txBody>
      </p:sp>
      <p:pic>
        <p:nvPicPr>
          <p:cNvPr id="384003" name="Picture 2"/>
          <p:cNvPicPr>
            <a:picLocks noChangeAspect="1" noChangeArrowheads="1"/>
          </p:cNvPicPr>
          <p:nvPr/>
        </p:nvPicPr>
        <p:blipFill>
          <a:blip r:embed="rId3"/>
          <a:srcRect l="33333" t="4448" r="7938"/>
          <a:stretch>
            <a:fillRect/>
          </a:stretch>
        </p:blipFill>
        <p:spPr bwMode="auto">
          <a:xfrm>
            <a:off x="5749925" y="914400"/>
            <a:ext cx="3154363" cy="4857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Efficient Filtering</a:t>
            </a:r>
            <a:endParaRPr lang="en-US" dirty="0"/>
          </a:p>
        </p:txBody>
      </p:sp>
      <p:sp>
        <p:nvSpPr>
          <p:cNvPr id="3" name="Content Placeholder 2"/>
          <p:cNvSpPr>
            <a:spLocks noGrp="1"/>
          </p:cNvSpPr>
          <p:nvPr>
            <p:ph idx="1"/>
          </p:nvPr>
        </p:nvSpPr>
        <p:spPr/>
        <p:txBody>
          <a:bodyPr/>
          <a:lstStyle/>
          <a:p>
            <a:pPr>
              <a:defRPr/>
            </a:pPr>
            <a:r>
              <a:rPr lang="en-US" dirty="0" smtClean="0">
                <a:solidFill>
                  <a:srgbClr val="FFC000"/>
                </a:solidFill>
              </a:rPr>
              <a:t>Assume rectangular lights</a:t>
            </a:r>
          </a:p>
          <a:p>
            <a:pPr lvl="1">
              <a:defRPr/>
            </a:pPr>
            <a:r>
              <a:rPr lang="en-US" dirty="0" smtClean="0"/>
              <a:t>Box filters</a:t>
            </a:r>
          </a:p>
          <a:p>
            <a:pPr>
              <a:defRPr/>
            </a:pPr>
            <a:r>
              <a:rPr lang="en-US" dirty="0" smtClean="0">
                <a:solidFill>
                  <a:srgbClr val="FFC000"/>
                </a:solidFill>
              </a:rPr>
              <a:t>Fast Fourier Transform </a:t>
            </a:r>
          </a:p>
          <a:p>
            <a:pPr lvl="1">
              <a:defRPr/>
            </a:pPr>
            <a:r>
              <a:rPr lang="en-US" dirty="0" smtClean="0">
                <a:solidFill>
                  <a:schemeClr val="accent1">
                    <a:lumMod val="60000"/>
                    <a:lumOff val="40000"/>
                  </a:schemeClr>
                </a:solidFill>
              </a:rPr>
              <a:t>[</a:t>
            </a:r>
            <a:r>
              <a:rPr lang="en-US" dirty="0" err="1" smtClean="0">
                <a:solidFill>
                  <a:schemeClr val="accent1">
                    <a:lumMod val="60000"/>
                    <a:lumOff val="40000"/>
                  </a:schemeClr>
                </a:solidFill>
              </a:rPr>
              <a:t>Soler</a:t>
            </a:r>
            <a:r>
              <a:rPr lang="en-US" dirty="0" smtClean="0">
                <a:solidFill>
                  <a:schemeClr val="accent1">
                    <a:lumMod val="60000"/>
                    <a:lumOff val="40000"/>
                  </a:schemeClr>
                </a:solidFill>
              </a:rPr>
              <a:t> and </a:t>
            </a:r>
            <a:r>
              <a:rPr lang="en-US" dirty="0" err="1" smtClean="0">
                <a:solidFill>
                  <a:schemeClr val="accent1">
                    <a:lumMod val="60000"/>
                    <a:lumOff val="40000"/>
                  </a:schemeClr>
                </a:solidFill>
              </a:rPr>
              <a:t>Sillion</a:t>
            </a:r>
            <a:r>
              <a:rPr lang="en-US" dirty="0" smtClean="0">
                <a:solidFill>
                  <a:schemeClr val="accent1">
                    <a:lumMod val="60000"/>
                    <a:lumOff val="40000"/>
                  </a:schemeClr>
                </a:solidFill>
              </a:rPr>
              <a:t> ‘98]</a:t>
            </a:r>
          </a:p>
          <a:p>
            <a:pPr lvl="1">
              <a:defRPr/>
            </a:pPr>
            <a:r>
              <a:rPr lang="en-US" dirty="0" smtClean="0"/>
              <a:t>No spatially-varying filters</a:t>
            </a:r>
          </a:p>
          <a:p>
            <a:pPr>
              <a:defRPr/>
            </a:pPr>
            <a:r>
              <a:rPr lang="en-US" dirty="0" err="1" smtClean="0">
                <a:solidFill>
                  <a:srgbClr val="FFC000"/>
                </a:solidFill>
              </a:rPr>
              <a:t>Prefiltering</a:t>
            </a:r>
            <a:endParaRPr lang="en-US" dirty="0" smtClean="0">
              <a:solidFill>
                <a:srgbClr val="FFC000"/>
              </a:solidFill>
            </a:endParaRPr>
          </a:p>
          <a:p>
            <a:pPr lvl="1">
              <a:defRPr/>
            </a:pPr>
            <a:r>
              <a:rPr lang="en-US" dirty="0" smtClean="0"/>
              <a:t>Summed-Area Tables </a:t>
            </a:r>
            <a:r>
              <a:rPr lang="en-US" dirty="0" smtClean="0">
                <a:solidFill>
                  <a:schemeClr val="accent1">
                    <a:lumMod val="60000"/>
                    <a:lumOff val="40000"/>
                  </a:schemeClr>
                </a:solidFill>
              </a:rPr>
              <a:t>[Crow ‘84]</a:t>
            </a:r>
          </a:p>
          <a:p>
            <a:pPr lvl="2">
              <a:defRPr/>
            </a:pPr>
            <a:r>
              <a:rPr lang="en-US" dirty="0" smtClean="0"/>
              <a:t>Perfect for box filters!</a:t>
            </a:r>
          </a:p>
          <a:p>
            <a:pPr lvl="1">
              <a:defRPr/>
            </a:pPr>
            <a:r>
              <a:rPr lang="en-US" dirty="0" err="1" smtClean="0"/>
              <a:t>Mipmapping</a:t>
            </a:r>
            <a:r>
              <a:rPr lang="en-US" dirty="0" smtClean="0"/>
              <a:t> </a:t>
            </a:r>
            <a:r>
              <a:rPr lang="en-US" dirty="0" smtClean="0">
                <a:solidFill>
                  <a:schemeClr val="accent1">
                    <a:lumMod val="60000"/>
                    <a:lumOff val="40000"/>
                  </a:schemeClr>
                </a:solidFill>
              </a:rPr>
              <a:t>[Williams ‘83]</a:t>
            </a:r>
          </a:p>
          <a:p>
            <a:pPr lvl="2">
              <a:defRPr/>
            </a:pPr>
            <a:r>
              <a:rPr lang="en-US" dirty="0" smtClean="0"/>
              <a:t>Crude but fast approximation!</a:t>
            </a:r>
          </a:p>
          <a:p>
            <a:pPr>
              <a:defRPr/>
            </a:pPr>
            <a:endParaRPr lang="en-US" dirty="0"/>
          </a:p>
        </p:txBody>
      </p:sp>
      <p:pic>
        <p:nvPicPr>
          <p:cNvPr id="384003" name="Picture 2"/>
          <p:cNvPicPr>
            <a:picLocks noChangeAspect="1" noChangeArrowheads="1"/>
          </p:cNvPicPr>
          <p:nvPr/>
        </p:nvPicPr>
        <p:blipFill>
          <a:blip r:embed="rId3"/>
          <a:srcRect l="33333" t="4448" r="7938"/>
          <a:stretch>
            <a:fillRect/>
          </a:stretch>
        </p:blipFill>
        <p:spPr bwMode="auto">
          <a:xfrm>
            <a:off x="5749925" y="914400"/>
            <a:ext cx="3154363" cy="4857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Connector 30"/>
          <p:cNvCxnSpPr/>
          <p:nvPr/>
        </p:nvCxnSpPr>
        <p:spPr>
          <a:xfrm>
            <a:off x="152400" y="6093663"/>
            <a:ext cx="8763000" cy="23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9" name="Group 68"/>
          <p:cNvGrpSpPr/>
          <p:nvPr/>
        </p:nvGrpSpPr>
        <p:grpSpPr>
          <a:xfrm>
            <a:off x="152400" y="190500"/>
            <a:ext cx="8763000" cy="5903163"/>
            <a:chOff x="152400" y="873963"/>
            <a:chExt cx="8763000" cy="5219700"/>
          </a:xfrm>
        </p:grpSpPr>
        <p:cxnSp>
          <p:nvCxnSpPr>
            <p:cNvPr id="29" name="Straight Connector 28"/>
            <p:cNvCxnSpPr/>
            <p:nvPr/>
          </p:nvCxnSpPr>
          <p:spPr>
            <a:xfrm rot="5400000">
              <a:off x="-2453497" y="3484534"/>
              <a:ext cx="5215026" cy="32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6306271" y="3484534"/>
              <a:ext cx="5215026" cy="32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52400" y="873963"/>
              <a:ext cx="8763000" cy="23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1" name="Straight Connector 40"/>
          <p:cNvCxnSpPr/>
          <p:nvPr/>
        </p:nvCxnSpPr>
        <p:spPr>
          <a:xfrm>
            <a:off x="152400" y="974586"/>
            <a:ext cx="8763000" cy="23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93159" y="5181600"/>
            <a:ext cx="2151551" cy="400110"/>
          </a:xfrm>
          <a:prstGeom prst="rect">
            <a:avLst/>
          </a:prstGeom>
          <a:noFill/>
        </p:spPr>
        <p:txBody>
          <a:bodyPr wrap="none" rtlCol="0">
            <a:spAutoFit/>
          </a:bodyPr>
          <a:lstStyle/>
          <a:p>
            <a:r>
              <a:rPr lang="en-US" sz="2000" dirty="0" smtClean="0">
                <a:solidFill>
                  <a:schemeClr val="accent1">
                    <a:lumMod val="60000"/>
                    <a:lumOff val="40000"/>
                  </a:schemeClr>
                </a:solidFill>
              </a:rPr>
              <a:t>[Guennebaud’06]</a:t>
            </a:r>
            <a:endParaRPr lang="en-US" sz="2000" dirty="0">
              <a:solidFill>
                <a:schemeClr val="accent1">
                  <a:lumMod val="60000"/>
                  <a:lumOff val="40000"/>
                </a:schemeClr>
              </a:solidFill>
            </a:endParaRPr>
          </a:p>
        </p:txBody>
      </p:sp>
      <p:sp>
        <p:nvSpPr>
          <p:cNvPr id="43" name="TextBox 42"/>
          <p:cNvSpPr txBox="1"/>
          <p:nvPr/>
        </p:nvSpPr>
        <p:spPr>
          <a:xfrm>
            <a:off x="195818" y="2373987"/>
            <a:ext cx="1766830" cy="400110"/>
          </a:xfrm>
          <a:prstGeom prst="rect">
            <a:avLst/>
          </a:prstGeom>
          <a:noFill/>
        </p:spPr>
        <p:txBody>
          <a:bodyPr wrap="none" rtlCol="0">
            <a:spAutoFit/>
          </a:bodyPr>
          <a:lstStyle/>
          <a:p>
            <a:r>
              <a:rPr lang="en-US" sz="2000" dirty="0" smtClean="0">
                <a:solidFill>
                  <a:schemeClr val="accent1">
                    <a:lumMod val="60000"/>
                    <a:lumOff val="40000"/>
                  </a:schemeClr>
                </a:solidFill>
              </a:rPr>
              <a:t>[Fernando’05]</a:t>
            </a:r>
            <a:endParaRPr lang="en-US" sz="2000" dirty="0">
              <a:solidFill>
                <a:schemeClr val="accent1">
                  <a:lumMod val="60000"/>
                  <a:lumOff val="40000"/>
                </a:schemeClr>
              </a:solidFill>
            </a:endParaRPr>
          </a:p>
        </p:txBody>
      </p:sp>
      <p:sp>
        <p:nvSpPr>
          <p:cNvPr id="44" name="TextBox 43"/>
          <p:cNvSpPr txBox="1"/>
          <p:nvPr/>
        </p:nvSpPr>
        <p:spPr>
          <a:xfrm>
            <a:off x="195818" y="3261836"/>
            <a:ext cx="1723549" cy="400110"/>
          </a:xfrm>
          <a:prstGeom prst="rect">
            <a:avLst/>
          </a:prstGeom>
          <a:noFill/>
        </p:spPr>
        <p:txBody>
          <a:bodyPr wrap="none" rtlCol="0">
            <a:spAutoFit/>
          </a:bodyPr>
          <a:lstStyle/>
          <a:p>
            <a:r>
              <a:rPr lang="en-US" sz="2000" dirty="0" smtClean="0">
                <a:solidFill>
                  <a:schemeClr val="accent1">
                    <a:lumMod val="60000"/>
                    <a:lumOff val="40000"/>
                  </a:schemeClr>
                </a:solidFill>
              </a:rPr>
              <a:t>[Lauritzen’07]</a:t>
            </a:r>
            <a:endParaRPr lang="en-US" sz="2000" dirty="0">
              <a:solidFill>
                <a:schemeClr val="accent1">
                  <a:lumMod val="60000"/>
                  <a:lumOff val="40000"/>
                </a:schemeClr>
              </a:solidFill>
            </a:endParaRPr>
          </a:p>
        </p:txBody>
      </p:sp>
      <p:sp>
        <p:nvSpPr>
          <p:cNvPr id="45" name="TextBox 44"/>
          <p:cNvSpPr txBox="1"/>
          <p:nvPr/>
        </p:nvSpPr>
        <p:spPr>
          <a:xfrm>
            <a:off x="193159" y="4226242"/>
            <a:ext cx="1109599" cy="400110"/>
          </a:xfrm>
          <a:prstGeom prst="rect">
            <a:avLst/>
          </a:prstGeom>
          <a:noFill/>
        </p:spPr>
        <p:txBody>
          <a:bodyPr wrap="none" rtlCol="0">
            <a:spAutoFit/>
          </a:bodyPr>
          <a:lstStyle/>
          <a:p>
            <a:r>
              <a:rPr lang="en-US" sz="2000" dirty="0" smtClean="0">
                <a:solidFill>
                  <a:schemeClr val="accent1">
                    <a:lumMod val="60000"/>
                    <a:lumOff val="40000"/>
                  </a:schemeClr>
                </a:solidFill>
              </a:rPr>
              <a:t>[Atty’06]</a:t>
            </a:r>
            <a:endParaRPr lang="en-US" sz="2000" dirty="0">
              <a:solidFill>
                <a:schemeClr val="accent1">
                  <a:lumMod val="60000"/>
                  <a:lumOff val="40000"/>
                </a:schemeClr>
              </a:solidFill>
            </a:endParaRPr>
          </a:p>
        </p:txBody>
      </p:sp>
      <p:sp>
        <p:nvSpPr>
          <p:cNvPr id="48" name="TextBox 47"/>
          <p:cNvSpPr txBox="1"/>
          <p:nvPr/>
        </p:nvSpPr>
        <p:spPr>
          <a:xfrm>
            <a:off x="2895600" y="206514"/>
            <a:ext cx="1425391" cy="707886"/>
          </a:xfrm>
          <a:prstGeom prst="rect">
            <a:avLst/>
          </a:prstGeom>
          <a:noFill/>
        </p:spPr>
        <p:txBody>
          <a:bodyPr wrap="none" rtlCol="0">
            <a:spAutoFit/>
          </a:bodyPr>
          <a:lstStyle/>
          <a:p>
            <a:pPr algn="ctr"/>
            <a:r>
              <a:rPr lang="en-US" sz="2000" dirty="0" smtClean="0"/>
              <a:t>Blocker</a:t>
            </a:r>
          </a:p>
          <a:p>
            <a:pPr algn="ctr"/>
            <a:r>
              <a:rPr lang="en-US" sz="2000" dirty="0" smtClean="0"/>
              <a:t>processing</a:t>
            </a:r>
            <a:endParaRPr lang="en-US" sz="2000" dirty="0"/>
          </a:p>
        </p:txBody>
      </p:sp>
      <p:sp>
        <p:nvSpPr>
          <p:cNvPr id="55" name="TextBox 54"/>
          <p:cNvSpPr txBox="1"/>
          <p:nvPr/>
        </p:nvSpPr>
        <p:spPr>
          <a:xfrm>
            <a:off x="2912889" y="1981200"/>
            <a:ext cx="1418978" cy="461665"/>
          </a:xfrm>
          <a:prstGeom prst="rect">
            <a:avLst/>
          </a:prstGeom>
          <a:noFill/>
        </p:spPr>
        <p:txBody>
          <a:bodyPr wrap="none" rtlCol="0">
            <a:spAutoFit/>
          </a:bodyPr>
          <a:lstStyle/>
          <a:p>
            <a:r>
              <a:rPr lang="en-US" sz="2400" dirty="0" smtClean="0">
                <a:solidFill>
                  <a:srgbClr val="FFFF00"/>
                </a:solidFill>
              </a:rPr>
              <a:t>sampling</a:t>
            </a:r>
            <a:endParaRPr lang="en-US" sz="2400" dirty="0">
              <a:solidFill>
                <a:srgbClr val="FFFF00"/>
              </a:solidFill>
            </a:endParaRPr>
          </a:p>
        </p:txBody>
      </p:sp>
      <p:sp>
        <p:nvSpPr>
          <p:cNvPr id="64" name="TextBox 63"/>
          <p:cNvSpPr txBox="1"/>
          <p:nvPr/>
        </p:nvSpPr>
        <p:spPr>
          <a:xfrm>
            <a:off x="2697456" y="3817322"/>
            <a:ext cx="1863011" cy="461665"/>
          </a:xfrm>
          <a:prstGeom prst="rect">
            <a:avLst/>
          </a:prstGeom>
          <a:noFill/>
        </p:spPr>
        <p:txBody>
          <a:bodyPr wrap="none" rtlCol="0">
            <a:spAutoFit/>
          </a:bodyPr>
          <a:lstStyle/>
          <a:p>
            <a:pPr algn="ctr"/>
            <a:r>
              <a:rPr lang="en-US" sz="2400" dirty="0" err="1" smtClean="0">
                <a:solidFill>
                  <a:srgbClr val="FFFF00"/>
                </a:solidFill>
              </a:rPr>
              <a:t>rasterization</a:t>
            </a:r>
            <a:endParaRPr lang="en-US" sz="2400" dirty="0">
              <a:solidFill>
                <a:srgbClr val="FFFF00"/>
              </a:solidFill>
            </a:endParaRPr>
          </a:p>
        </p:txBody>
      </p:sp>
      <p:sp>
        <p:nvSpPr>
          <p:cNvPr id="66" name="TextBox 65"/>
          <p:cNvSpPr txBox="1"/>
          <p:nvPr/>
        </p:nvSpPr>
        <p:spPr>
          <a:xfrm>
            <a:off x="2705100" y="5634335"/>
            <a:ext cx="1893467" cy="461665"/>
          </a:xfrm>
          <a:prstGeom prst="rect">
            <a:avLst/>
          </a:prstGeom>
          <a:noFill/>
        </p:spPr>
        <p:txBody>
          <a:bodyPr wrap="none" rtlCol="0">
            <a:spAutoFit/>
          </a:bodyPr>
          <a:lstStyle/>
          <a:p>
            <a:r>
              <a:rPr lang="en-US" sz="2400" b="1" dirty="0" smtClean="0">
                <a:solidFill>
                  <a:srgbClr val="FFFF00"/>
                </a:solidFill>
              </a:rPr>
              <a:t>pre-filtering</a:t>
            </a:r>
            <a:endParaRPr lang="en-US" sz="2400" b="1" dirty="0">
              <a:solidFill>
                <a:srgbClr val="FFFF00"/>
              </a:solidFill>
            </a:endParaRPr>
          </a:p>
        </p:txBody>
      </p:sp>
      <p:sp>
        <p:nvSpPr>
          <p:cNvPr id="70" name="TextBox 69"/>
          <p:cNvSpPr txBox="1"/>
          <p:nvPr/>
        </p:nvSpPr>
        <p:spPr>
          <a:xfrm>
            <a:off x="190500" y="5634335"/>
            <a:ext cx="1739579" cy="461665"/>
          </a:xfrm>
          <a:prstGeom prst="rect">
            <a:avLst/>
          </a:prstGeom>
          <a:noFill/>
        </p:spPr>
        <p:txBody>
          <a:bodyPr wrap="none" rtlCol="0">
            <a:spAutoFit/>
          </a:bodyPr>
          <a:lstStyle/>
          <a:p>
            <a:r>
              <a:rPr lang="en-US" sz="2400" b="1" dirty="0" smtClean="0"/>
              <a:t>This paper</a:t>
            </a:r>
            <a:endParaRPr lang="en-US" sz="2400" b="1" dirty="0"/>
          </a:p>
        </p:txBody>
      </p:sp>
      <p:sp>
        <p:nvSpPr>
          <p:cNvPr id="71" name="TextBox 70"/>
          <p:cNvSpPr txBox="1"/>
          <p:nvPr/>
        </p:nvSpPr>
        <p:spPr>
          <a:xfrm>
            <a:off x="2483196" y="4739163"/>
            <a:ext cx="2393604" cy="461665"/>
          </a:xfrm>
          <a:prstGeom prst="rect">
            <a:avLst/>
          </a:prstGeom>
          <a:noFill/>
        </p:spPr>
        <p:txBody>
          <a:bodyPr wrap="none" rtlCol="0">
            <a:spAutoFit/>
          </a:bodyPr>
          <a:lstStyle/>
          <a:p>
            <a:r>
              <a:rPr lang="en-US" sz="2400" dirty="0" smtClean="0">
                <a:solidFill>
                  <a:srgbClr val="FFFF00"/>
                </a:solidFill>
              </a:rPr>
              <a:t>hierarch. search</a:t>
            </a:r>
            <a:endParaRPr lang="en-US" sz="2400" dirty="0">
              <a:solidFill>
                <a:srgbClr val="FFFF00"/>
              </a:solidFill>
            </a:endParaRPr>
          </a:p>
        </p:txBody>
      </p:sp>
      <p:sp>
        <p:nvSpPr>
          <p:cNvPr id="72" name="TextBox 71"/>
          <p:cNvSpPr txBox="1"/>
          <p:nvPr/>
        </p:nvSpPr>
        <p:spPr>
          <a:xfrm>
            <a:off x="4403496" y="206514"/>
            <a:ext cx="2220480" cy="707886"/>
          </a:xfrm>
          <a:prstGeom prst="rect">
            <a:avLst/>
          </a:prstGeom>
          <a:noFill/>
        </p:spPr>
        <p:txBody>
          <a:bodyPr wrap="none" rtlCol="0">
            <a:spAutoFit/>
          </a:bodyPr>
          <a:lstStyle/>
          <a:p>
            <a:pPr algn="ctr"/>
            <a:r>
              <a:rPr lang="en-US" sz="2000" dirty="0" smtClean="0"/>
              <a:t>Perform. depends</a:t>
            </a:r>
            <a:br>
              <a:rPr lang="en-US" sz="2000" dirty="0" smtClean="0"/>
            </a:br>
            <a:r>
              <a:rPr lang="en-US" sz="2000" dirty="0" smtClean="0"/>
              <a:t>on light size</a:t>
            </a:r>
            <a:endParaRPr lang="en-US" sz="2000" dirty="0"/>
          </a:p>
        </p:txBody>
      </p:sp>
      <p:sp>
        <p:nvSpPr>
          <p:cNvPr id="76" name="TextBox 75"/>
          <p:cNvSpPr txBox="1"/>
          <p:nvPr/>
        </p:nvSpPr>
        <p:spPr>
          <a:xfrm>
            <a:off x="5225737" y="3817322"/>
            <a:ext cx="686983" cy="461665"/>
          </a:xfrm>
          <a:prstGeom prst="rect">
            <a:avLst/>
          </a:prstGeom>
          <a:noFill/>
        </p:spPr>
        <p:txBody>
          <a:bodyPr wrap="none" rtlCol="0">
            <a:spAutoFit/>
          </a:bodyPr>
          <a:lstStyle/>
          <a:p>
            <a:r>
              <a:rPr lang="en-US" sz="2400" dirty="0" smtClean="0">
                <a:solidFill>
                  <a:srgbClr val="FF0000"/>
                </a:solidFill>
              </a:rPr>
              <a:t>Yes</a:t>
            </a:r>
            <a:endParaRPr lang="en-US" sz="2400" dirty="0">
              <a:solidFill>
                <a:srgbClr val="FF0000"/>
              </a:solidFill>
            </a:endParaRPr>
          </a:p>
        </p:txBody>
      </p:sp>
      <p:sp>
        <p:nvSpPr>
          <p:cNvPr id="77" name="TextBox 76"/>
          <p:cNvSpPr txBox="1"/>
          <p:nvPr/>
        </p:nvSpPr>
        <p:spPr>
          <a:xfrm>
            <a:off x="5263837" y="5634335"/>
            <a:ext cx="595035" cy="461665"/>
          </a:xfrm>
          <a:prstGeom prst="rect">
            <a:avLst/>
          </a:prstGeom>
          <a:noFill/>
        </p:spPr>
        <p:txBody>
          <a:bodyPr wrap="none" rtlCol="0">
            <a:spAutoFit/>
          </a:bodyPr>
          <a:lstStyle/>
          <a:p>
            <a:r>
              <a:rPr lang="en-US" sz="2400" b="1" dirty="0" smtClean="0">
                <a:solidFill>
                  <a:srgbClr val="00FF00"/>
                </a:solidFill>
              </a:rPr>
              <a:t>No</a:t>
            </a:r>
            <a:endParaRPr lang="en-US" sz="2400" b="1" dirty="0">
              <a:solidFill>
                <a:srgbClr val="00FF00"/>
              </a:solidFill>
            </a:endParaRPr>
          </a:p>
        </p:txBody>
      </p:sp>
      <p:sp>
        <p:nvSpPr>
          <p:cNvPr id="78" name="TextBox 77"/>
          <p:cNvSpPr txBox="1"/>
          <p:nvPr/>
        </p:nvSpPr>
        <p:spPr>
          <a:xfrm>
            <a:off x="5225737" y="4727495"/>
            <a:ext cx="686983" cy="461665"/>
          </a:xfrm>
          <a:prstGeom prst="rect">
            <a:avLst/>
          </a:prstGeom>
          <a:noFill/>
        </p:spPr>
        <p:txBody>
          <a:bodyPr wrap="none" rtlCol="0">
            <a:spAutoFit/>
          </a:bodyPr>
          <a:lstStyle/>
          <a:p>
            <a:r>
              <a:rPr lang="en-US" sz="2400" dirty="0" smtClean="0">
                <a:solidFill>
                  <a:srgbClr val="FF0000"/>
                </a:solidFill>
              </a:rPr>
              <a:t>Yes</a:t>
            </a:r>
            <a:endParaRPr lang="en-US" sz="2400" dirty="0">
              <a:solidFill>
                <a:srgbClr val="FF0000"/>
              </a:solidFill>
            </a:endParaRPr>
          </a:p>
        </p:txBody>
      </p:sp>
      <p:sp>
        <p:nvSpPr>
          <p:cNvPr id="32" name="TextBox 31"/>
          <p:cNvSpPr txBox="1"/>
          <p:nvPr/>
        </p:nvSpPr>
        <p:spPr>
          <a:xfrm>
            <a:off x="5219700" y="2876490"/>
            <a:ext cx="686983" cy="461665"/>
          </a:xfrm>
          <a:prstGeom prst="rect">
            <a:avLst/>
          </a:prstGeom>
          <a:noFill/>
        </p:spPr>
        <p:txBody>
          <a:bodyPr wrap="none" rtlCol="0">
            <a:spAutoFit/>
          </a:bodyPr>
          <a:lstStyle/>
          <a:p>
            <a:r>
              <a:rPr lang="en-US" sz="2400" dirty="0" smtClean="0">
                <a:solidFill>
                  <a:srgbClr val="FF0000"/>
                </a:solidFill>
              </a:rPr>
              <a:t>Yes</a:t>
            </a:r>
            <a:endParaRPr lang="en-US" sz="2400" dirty="0">
              <a:solidFill>
                <a:srgbClr val="FF0000"/>
              </a:solidFill>
            </a:endParaRPr>
          </a:p>
        </p:txBody>
      </p:sp>
      <p:sp>
        <p:nvSpPr>
          <p:cNvPr id="33" name="TextBox 32"/>
          <p:cNvSpPr txBox="1"/>
          <p:nvPr/>
        </p:nvSpPr>
        <p:spPr>
          <a:xfrm>
            <a:off x="5225737" y="2026622"/>
            <a:ext cx="686983" cy="461665"/>
          </a:xfrm>
          <a:prstGeom prst="rect">
            <a:avLst/>
          </a:prstGeom>
          <a:noFill/>
        </p:spPr>
        <p:txBody>
          <a:bodyPr wrap="none" rtlCol="0">
            <a:spAutoFit/>
          </a:bodyPr>
          <a:lstStyle/>
          <a:p>
            <a:r>
              <a:rPr lang="en-US" sz="2400" dirty="0" smtClean="0">
                <a:solidFill>
                  <a:srgbClr val="FF0000"/>
                </a:solidFill>
              </a:rPr>
              <a:t>Yes</a:t>
            </a:r>
            <a:endParaRPr lang="en-US" sz="2400" dirty="0">
              <a:solidFill>
                <a:srgbClr val="FF0000"/>
              </a:solidFill>
            </a:endParaRPr>
          </a:p>
        </p:txBody>
      </p:sp>
      <p:sp>
        <p:nvSpPr>
          <p:cNvPr id="36" name="TextBox 35"/>
          <p:cNvSpPr txBox="1"/>
          <p:nvPr/>
        </p:nvSpPr>
        <p:spPr>
          <a:xfrm>
            <a:off x="190500" y="1463933"/>
            <a:ext cx="1277786" cy="400110"/>
          </a:xfrm>
          <a:prstGeom prst="rect">
            <a:avLst/>
          </a:prstGeom>
          <a:noFill/>
        </p:spPr>
        <p:txBody>
          <a:bodyPr wrap="none" rtlCol="0">
            <a:spAutoFit/>
          </a:bodyPr>
          <a:lstStyle/>
          <a:p>
            <a:r>
              <a:rPr lang="en-US" sz="2000" dirty="0" smtClean="0">
                <a:solidFill>
                  <a:schemeClr val="accent1">
                    <a:lumMod val="60000"/>
                    <a:lumOff val="40000"/>
                  </a:schemeClr>
                </a:solidFill>
              </a:rPr>
              <a:t>[Soler’98]</a:t>
            </a:r>
            <a:endParaRPr lang="en-US" sz="2000" dirty="0">
              <a:solidFill>
                <a:schemeClr val="accent1">
                  <a:lumMod val="60000"/>
                  <a:lumOff val="40000"/>
                </a:schemeClr>
              </a:solidFill>
            </a:endParaRPr>
          </a:p>
        </p:txBody>
      </p:sp>
      <p:sp>
        <p:nvSpPr>
          <p:cNvPr id="37" name="TextBox 36"/>
          <p:cNvSpPr txBox="1"/>
          <p:nvPr/>
        </p:nvSpPr>
        <p:spPr>
          <a:xfrm>
            <a:off x="2696454" y="1028700"/>
            <a:ext cx="1863011" cy="461665"/>
          </a:xfrm>
          <a:prstGeom prst="rect">
            <a:avLst/>
          </a:prstGeom>
          <a:noFill/>
        </p:spPr>
        <p:txBody>
          <a:bodyPr wrap="none" rtlCol="0">
            <a:spAutoFit/>
          </a:bodyPr>
          <a:lstStyle/>
          <a:p>
            <a:pPr algn="ctr"/>
            <a:r>
              <a:rPr lang="en-US" sz="2400" dirty="0" err="1" smtClean="0">
                <a:solidFill>
                  <a:srgbClr val="FFFF00"/>
                </a:solidFill>
              </a:rPr>
              <a:t>rasterization</a:t>
            </a:r>
            <a:endParaRPr lang="en-US" sz="2400" dirty="0">
              <a:solidFill>
                <a:srgbClr val="FFFF00"/>
              </a:solidFill>
            </a:endParaRPr>
          </a:p>
        </p:txBody>
      </p:sp>
      <p:sp>
        <p:nvSpPr>
          <p:cNvPr id="38" name="TextBox 37"/>
          <p:cNvSpPr txBox="1"/>
          <p:nvPr/>
        </p:nvSpPr>
        <p:spPr>
          <a:xfrm>
            <a:off x="5277918" y="1074122"/>
            <a:ext cx="579005" cy="461665"/>
          </a:xfrm>
          <a:prstGeom prst="rect">
            <a:avLst/>
          </a:prstGeom>
          <a:noFill/>
        </p:spPr>
        <p:txBody>
          <a:bodyPr wrap="none" rtlCol="0">
            <a:spAutoFit/>
          </a:bodyPr>
          <a:lstStyle/>
          <a:p>
            <a:r>
              <a:rPr lang="en-US" sz="2400" dirty="0" smtClean="0">
                <a:solidFill>
                  <a:srgbClr val="00FF00"/>
                </a:solidFill>
              </a:rPr>
              <a:t>No</a:t>
            </a:r>
            <a:endParaRPr lang="en-US" sz="2400" dirty="0">
              <a:solidFill>
                <a:srgbClr val="00FF00"/>
              </a:solidFill>
            </a:endParaRPr>
          </a:p>
        </p:txBody>
      </p:sp>
      <p:sp>
        <p:nvSpPr>
          <p:cNvPr id="39" name="TextBox 38"/>
          <p:cNvSpPr txBox="1"/>
          <p:nvPr/>
        </p:nvSpPr>
        <p:spPr>
          <a:xfrm>
            <a:off x="6760271" y="206514"/>
            <a:ext cx="2193229" cy="707886"/>
          </a:xfrm>
          <a:prstGeom prst="rect">
            <a:avLst/>
          </a:prstGeom>
          <a:noFill/>
        </p:spPr>
        <p:txBody>
          <a:bodyPr wrap="none" rtlCol="0">
            <a:spAutoFit/>
          </a:bodyPr>
          <a:lstStyle/>
          <a:p>
            <a:pPr algn="ctr"/>
            <a:r>
              <a:rPr lang="en-US" sz="2000" dirty="0" smtClean="0"/>
              <a:t>Assumes disjoint</a:t>
            </a:r>
          </a:p>
          <a:p>
            <a:pPr algn="ctr"/>
            <a:r>
              <a:rPr lang="en-US" sz="2000" dirty="0" err="1" smtClean="0"/>
              <a:t>occluder</a:t>
            </a:r>
            <a:r>
              <a:rPr lang="en-US" sz="2000" dirty="0" smtClean="0"/>
              <a:t>/receiver</a:t>
            </a:r>
            <a:endParaRPr lang="en-US" sz="2000" dirty="0"/>
          </a:p>
        </p:txBody>
      </p:sp>
      <p:sp>
        <p:nvSpPr>
          <p:cNvPr id="40" name="TextBox 39"/>
          <p:cNvSpPr txBox="1"/>
          <p:nvPr/>
        </p:nvSpPr>
        <p:spPr>
          <a:xfrm>
            <a:off x="7542617" y="3810000"/>
            <a:ext cx="686983" cy="461665"/>
          </a:xfrm>
          <a:prstGeom prst="rect">
            <a:avLst/>
          </a:prstGeom>
          <a:noFill/>
        </p:spPr>
        <p:txBody>
          <a:bodyPr wrap="none" rtlCol="0">
            <a:spAutoFit/>
          </a:bodyPr>
          <a:lstStyle/>
          <a:p>
            <a:r>
              <a:rPr lang="en-US" sz="2400" dirty="0" smtClean="0">
                <a:solidFill>
                  <a:srgbClr val="FF0000"/>
                </a:solidFill>
              </a:rPr>
              <a:t>Yes</a:t>
            </a:r>
            <a:endParaRPr lang="en-US" sz="2400" dirty="0">
              <a:solidFill>
                <a:srgbClr val="FF0000"/>
              </a:solidFill>
            </a:endParaRPr>
          </a:p>
        </p:txBody>
      </p:sp>
      <p:sp>
        <p:nvSpPr>
          <p:cNvPr id="46" name="TextBox 45"/>
          <p:cNvSpPr txBox="1"/>
          <p:nvPr/>
        </p:nvSpPr>
        <p:spPr>
          <a:xfrm>
            <a:off x="7580717" y="5627013"/>
            <a:ext cx="595035" cy="461665"/>
          </a:xfrm>
          <a:prstGeom prst="rect">
            <a:avLst/>
          </a:prstGeom>
          <a:noFill/>
        </p:spPr>
        <p:txBody>
          <a:bodyPr wrap="none" rtlCol="0">
            <a:spAutoFit/>
          </a:bodyPr>
          <a:lstStyle/>
          <a:p>
            <a:r>
              <a:rPr lang="en-US" sz="2400" b="1" dirty="0" smtClean="0">
                <a:solidFill>
                  <a:srgbClr val="00FF00"/>
                </a:solidFill>
              </a:rPr>
              <a:t>No</a:t>
            </a:r>
            <a:endParaRPr lang="en-US" sz="2400" b="1" dirty="0">
              <a:solidFill>
                <a:srgbClr val="00FF00"/>
              </a:solidFill>
            </a:endParaRPr>
          </a:p>
        </p:txBody>
      </p:sp>
      <p:sp>
        <p:nvSpPr>
          <p:cNvPr id="50" name="TextBox 49"/>
          <p:cNvSpPr txBox="1"/>
          <p:nvPr/>
        </p:nvSpPr>
        <p:spPr>
          <a:xfrm>
            <a:off x="7574680" y="4720173"/>
            <a:ext cx="579005" cy="461665"/>
          </a:xfrm>
          <a:prstGeom prst="rect">
            <a:avLst/>
          </a:prstGeom>
          <a:noFill/>
        </p:spPr>
        <p:txBody>
          <a:bodyPr wrap="none" rtlCol="0">
            <a:spAutoFit/>
          </a:bodyPr>
          <a:lstStyle/>
          <a:p>
            <a:r>
              <a:rPr lang="en-US" sz="2400" dirty="0" smtClean="0">
                <a:solidFill>
                  <a:srgbClr val="00FF00"/>
                </a:solidFill>
              </a:rPr>
              <a:t>No</a:t>
            </a:r>
            <a:endParaRPr lang="en-US" sz="2400" dirty="0">
              <a:solidFill>
                <a:srgbClr val="00FF00"/>
              </a:solidFill>
            </a:endParaRPr>
          </a:p>
        </p:txBody>
      </p:sp>
      <p:sp>
        <p:nvSpPr>
          <p:cNvPr id="51" name="TextBox 50"/>
          <p:cNvSpPr txBox="1"/>
          <p:nvPr/>
        </p:nvSpPr>
        <p:spPr>
          <a:xfrm>
            <a:off x="7588761" y="2869168"/>
            <a:ext cx="579005" cy="461665"/>
          </a:xfrm>
          <a:prstGeom prst="rect">
            <a:avLst/>
          </a:prstGeom>
          <a:noFill/>
        </p:spPr>
        <p:txBody>
          <a:bodyPr wrap="none" rtlCol="0">
            <a:spAutoFit/>
          </a:bodyPr>
          <a:lstStyle/>
          <a:p>
            <a:r>
              <a:rPr lang="en-US" sz="2400" dirty="0" smtClean="0">
                <a:solidFill>
                  <a:srgbClr val="00FF00"/>
                </a:solidFill>
              </a:rPr>
              <a:t>No</a:t>
            </a:r>
            <a:endParaRPr lang="en-US" sz="2400" dirty="0">
              <a:solidFill>
                <a:srgbClr val="00FF00"/>
              </a:solidFill>
            </a:endParaRPr>
          </a:p>
        </p:txBody>
      </p:sp>
      <p:sp>
        <p:nvSpPr>
          <p:cNvPr id="52" name="TextBox 51"/>
          <p:cNvSpPr txBox="1"/>
          <p:nvPr/>
        </p:nvSpPr>
        <p:spPr>
          <a:xfrm>
            <a:off x="7594798" y="2019300"/>
            <a:ext cx="579005" cy="461665"/>
          </a:xfrm>
          <a:prstGeom prst="rect">
            <a:avLst/>
          </a:prstGeom>
          <a:noFill/>
        </p:spPr>
        <p:txBody>
          <a:bodyPr wrap="none" rtlCol="0">
            <a:spAutoFit/>
          </a:bodyPr>
          <a:lstStyle/>
          <a:p>
            <a:r>
              <a:rPr lang="en-US" sz="2400" dirty="0" smtClean="0">
                <a:solidFill>
                  <a:srgbClr val="00FF00"/>
                </a:solidFill>
              </a:rPr>
              <a:t>No</a:t>
            </a:r>
            <a:endParaRPr lang="en-US" sz="2400" dirty="0">
              <a:solidFill>
                <a:srgbClr val="00FF00"/>
              </a:solidFill>
            </a:endParaRPr>
          </a:p>
        </p:txBody>
      </p:sp>
      <p:sp>
        <p:nvSpPr>
          <p:cNvPr id="53" name="TextBox 52"/>
          <p:cNvSpPr txBox="1"/>
          <p:nvPr/>
        </p:nvSpPr>
        <p:spPr>
          <a:xfrm>
            <a:off x="7536580" y="1066800"/>
            <a:ext cx="686983" cy="461665"/>
          </a:xfrm>
          <a:prstGeom prst="rect">
            <a:avLst/>
          </a:prstGeom>
          <a:noFill/>
        </p:spPr>
        <p:txBody>
          <a:bodyPr wrap="none" rtlCol="0">
            <a:spAutoFit/>
          </a:bodyPr>
          <a:lstStyle/>
          <a:p>
            <a:r>
              <a:rPr lang="en-US" sz="2400" dirty="0" smtClean="0">
                <a:solidFill>
                  <a:srgbClr val="FF0000"/>
                </a:solidFill>
              </a:rPr>
              <a:t>Yes</a:t>
            </a:r>
            <a:endParaRPr lang="en-US" sz="2400" dirty="0">
              <a:solidFill>
                <a:srgbClr val="FF0000"/>
              </a:solidFill>
            </a:endParaRPr>
          </a:p>
        </p:txBody>
      </p:sp>
      <p:sp>
        <p:nvSpPr>
          <p:cNvPr id="54" name="TextBox 53"/>
          <p:cNvSpPr txBox="1"/>
          <p:nvPr/>
        </p:nvSpPr>
        <p:spPr>
          <a:xfrm>
            <a:off x="2912889" y="2857500"/>
            <a:ext cx="1418978" cy="461665"/>
          </a:xfrm>
          <a:prstGeom prst="rect">
            <a:avLst/>
          </a:prstGeom>
          <a:noFill/>
        </p:spPr>
        <p:txBody>
          <a:bodyPr wrap="none" rtlCol="0">
            <a:spAutoFit/>
          </a:bodyPr>
          <a:lstStyle/>
          <a:p>
            <a:r>
              <a:rPr lang="en-US" sz="2400" dirty="0" smtClean="0">
                <a:solidFill>
                  <a:srgbClr val="FFFF00"/>
                </a:solidFill>
              </a:rPr>
              <a:t>sampling</a:t>
            </a:r>
            <a:endParaRPr lang="en-US" sz="2400" dirty="0">
              <a:solidFill>
                <a:srgbClr val="FFFF00"/>
              </a:solidFill>
            </a:endParaRPr>
          </a:p>
        </p:txBody>
      </p:sp>
      <p:sp>
        <p:nvSpPr>
          <p:cNvPr id="47" name="TextBox 46"/>
          <p:cNvSpPr txBox="1"/>
          <p:nvPr/>
        </p:nvSpPr>
        <p:spPr>
          <a:xfrm>
            <a:off x="193387" y="2000072"/>
            <a:ext cx="1689886" cy="461665"/>
          </a:xfrm>
          <a:prstGeom prst="rect">
            <a:avLst/>
          </a:prstGeom>
          <a:noFill/>
        </p:spPr>
        <p:txBody>
          <a:bodyPr wrap="none" rtlCol="0">
            <a:spAutoFit/>
          </a:bodyPr>
          <a:lstStyle/>
          <a:p>
            <a:r>
              <a:rPr lang="en-US" sz="2400" dirty="0" smtClean="0"/>
              <a:t>Brute force</a:t>
            </a:r>
            <a:endParaRPr lang="en-US" sz="2400" dirty="0"/>
          </a:p>
        </p:txBody>
      </p:sp>
      <p:sp>
        <p:nvSpPr>
          <p:cNvPr id="56" name="TextBox 55"/>
          <p:cNvSpPr txBox="1"/>
          <p:nvPr/>
        </p:nvSpPr>
        <p:spPr>
          <a:xfrm>
            <a:off x="193387" y="4758035"/>
            <a:ext cx="2206053" cy="461665"/>
          </a:xfrm>
          <a:prstGeom prst="rect">
            <a:avLst/>
          </a:prstGeom>
          <a:noFill/>
        </p:spPr>
        <p:txBody>
          <a:bodyPr wrap="none" rtlCol="0">
            <a:spAutoFit/>
          </a:bodyPr>
          <a:lstStyle/>
          <a:p>
            <a:r>
              <a:rPr lang="en-US" sz="2400" dirty="0" err="1" smtClean="0"/>
              <a:t>Backprojection</a:t>
            </a:r>
            <a:endParaRPr lang="en-US" sz="2400" dirty="0"/>
          </a:p>
        </p:txBody>
      </p:sp>
      <p:sp>
        <p:nvSpPr>
          <p:cNvPr id="57" name="TextBox 56"/>
          <p:cNvSpPr txBox="1"/>
          <p:nvPr/>
        </p:nvSpPr>
        <p:spPr>
          <a:xfrm>
            <a:off x="193387" y="1047572"/>
            <a:ext cx="2100255" cy="461665"/>
          </a:xfrm>
          <a:prstGeom prst="rect">
            <a:avLst/>
          </a:prstGeom>
          <a:noFill/>
        </p:spPr>
        <p:txBody>
          <a:bodyPr wrap="none" rtlCol="0">
            <a:spAutoFit/>
          </a:bodyPr>
          <a:lstStyle/>
          <a:p>
            <a:r>
              <a:rPr lang="en-US" sz="2400" dirty="0" smtClean="0"/>
              <a:t>Fourier transf.</a:t>
            </a:r>
            <a:endParaRPr lang="en-US" sz="2400" dirty="0"/>
          </a:p>
        </p:txBody>
      </p:sp>
      <p:sp>
        <p:nvSpPr>
          <p:cNvPr id="58" name="TextBox 57"/>
          <p:cNvSpPr txBox="1"/>
          <p:nvPr/>
        </p:nvSpPr>
        <p:spPr>
          <a:xfrm>
            <a:off x="193387" y="2876372"/>
            <a:ext cx="2010102" cy="461665"/>
          </a:xfrm>
          <a:prstGeom prst="rect">
            <a:avLst/>
          </a:prstGeom>
          <a:noFill/>
        </p:spPr>
        <p:txBody>
          <a:bodyPr wrap="none" rtlCol="0">
            <a:spAutoFit/>
          </a:bodyPr>
          <a:lstStyle/>
          <a:p>
            <a:r>
              <a:rPr lang="en-US" sz="2400" dirty="0" smtClean="0"/>
              <a:t>Variance SM.</a:t>
            </a:r>
            <a:endParaRPr lang="en-US" sz="2400" dirty="0"/>
          </a:p>
        </p:txBody>
      </p:sp>
      <p:sp>
        <p:nvSpPr>
          <p:cNvPr id="59" name="TextBox 58"/>
          <p:cNvSpPr txBox="1"/>
          <p:nvPr/>
        </p:nvSpPr>
        <p:spPr>
          <a:xfrm>
            <a:off x="190500" y="3847981"/>
            <a:ext cx="2206053" cy="461665"/>
          </a:xfrm>
          <a:prstGeom prst="rect">
            <a:avLst/>
          </a:prstGeom>
          <a:noFill/>
        </p:spPr>
        <p:txBody>
          <a:bodyPr wrap="none" rtlCol="0">
            <a:spAutoFit/>
          </a:bodyPr>
          <a:lstStyle/>
          <a:p>
            <a:r>
              <a:rPr lang="en-US" sz="2400" dirty="0" err="1" smtClean="0"/>
              <a:t>Backprojection</a:t>
            </a:r>
            <a:endParaRPr lang="en-US" sz="24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p:cNvPicPr>
            <a:picLocks noChangeArrowheads="1"/>
          </p:cNvPicPr>
          <p:nvPr/>
        </p:nvPicPr>
        <p:blipFill>
          <a:blip r:embed="rId3"/>
          <a:srcRect t="50000" r="50323"/>
          <a:stretch>
            <a:fillRect/>
          </a:stretch>
        </p:blipFill>
        <p:spPr bwMode="auto">
          <a:xfrm>
            <a:off x="3105149" y="3657600"/>
            <a:ext cx="2933701" cy="2441448"/>
          </a:xfrm>
          <a:prstGeom prst="rect">
            <a:avLst/>
          </a:prstGeom>
          <a:noFill/>
          <a:ln w="9525">
            <a:noFill/>
            <a:miter lim="800000"/>
            <a:headEnd/>
            <a:tailEnd/>
          </a:ln>
          <a:effectLst/>
        </p:spPr>
      </p:pic>
      <p:pic>
        <p:nvPicPr>
          <p:cNvPr id="13" name="Picture 5"/>
          <p:cNvPicPr>
            <a:picLocks noChangeAspect="1" noChangeArrowheads="1"/>
          </p:cNvPicPr>
          <p:nvPr/>
        </p:nvPicPr>
        <p:blipFill>
          <a:blip r:embed="rId4"/>
          <a:srcRect t="48387" r="50323"/>
          <a:stretch>
            <a:fillRect/>
          </a:stretch>
        </p:blipFill>
        <p:spPr bwMode="auto">
          <a:xfrm>
            <a:off x="76200" y="3657600"/>
            <a:ext cx="2933700" cy="2438400"/>
          </a:xfrm>
          <a:prstGeom prst="rect">
            <a:avLst/>
          </a:prstGeom>
          <a:noFill/>
          <a:ln w="9525">
            <a:noFill/>
            <a:miter lim="800000"/>
            <a:headEnd/>
            <a:tailEnd/>
          </a:ln>
          <a:effectLst/>
        </p:spPr>
      </p:pic>
      <p:pic>
        <p:nvPicPr>
          <p:cNvPr id="1119235" name="Picture 3"/>
          <p:cNvPicPr>
            <a:picLocks noChangeAspect="1" noChangeArrowheads="1"/>
          </p:cNvPicPr>
          <p:nvPr/>
        </p:nvPicPr>
        <p:blipFill>
          <a:blip r:embed="rId5"/>
          <a:srcRect/>
          <a:stretch>
            <a:fillRect/>
          </a:stretch>
        </p:blipFill>
        <p:spPr bwMode="auto">
          <a:xfrm>
            <a:off x="6096000" y="114300"/>
            <a:ext cx="2952750" cy="2362200"/>
          </a:xfrm>
          <a:prstGeom prst="rect">
            <a:avLst/>
          </a:prstGeom>
          <a:noFill/>
          <a:ln w="9525">
            <a:noFill/>
            <a:miter lim="800000"/>
            <a:headEnd/>
            <a:tailEnd/>
          </a:ln>
          <a:effectLst/>
        </p:spPr>
      </p:pic>
      <p:pic>
        <p:nvPicPr>
          <p:cNvPr id="1119236" name="Picture 4"/>
          <p:cNvPicPr>
            <a:picLocks noChangeAspect="1" noChangeArrowheads="1"/>
          </p:cNvPicPr>
          <p:nvPr/>
        </p:nvPicPr>
        <p:blipFill>
          <a:blip r:embed="rId3"/>
          <a:srcRect/>
          <a:stretch>
            <a:fillRect/>
          </a:stretch>
        </p:blipFill>
        <p:spPr bwMode="auto">
          <a:xfrm>
            <a:off x="3086100" y="114300"/>
            <a:ext cx="2952750" cy="2362200"/>
          </a:xfrm>
          <a:prstGeom prst="rect">
            <a:avLst/>
          </a:prstGeom>
          <a:noFill/>
          <a:ln w="9525">
            <a:noFill/>
            <a:miter lim="800000"/>
            <a:headEnd/>
            <a:tailEnd/>
          </a:ln>
          <a:effectLst/>
        </p:spPr>
      </p:pic>
      <p:pic>
        <p:nvPicPr>
          <p:cNvPr id="1119237" name="Picture 5"/>
          <p:cNvPicPr>
            <a:picLocks noChangeAspect="1" noChangeArrowheads="1"/>
          </p:cNvPicPr>
          <p:nvPr/>
        </p:nvPicPr>
        <p:blipFill>
          <a:blip r:embed="rId4"/>
          <a:srcRect/>
          <a:stretch>
            <a:fillRect/>
          </a:stretch>
        </p:blipFill>
        <p:spPr bwMode="auto">
          <a:xfrm>
            <a:off x="76200" y="114300"/>
            <a:ext cx="2952750" cy="2362200"/>
          </a:xfrm>
          <a:prstGeom prst="rect">
            <a:avLst/>
          </a:prstGeom>
          <a:noFill/>
          <a:ln w="9525">
            <a:noFill/>
            <a:miter lim="800000"/>
            <a:headEnd/>
            <a:tailEnd/>
          </a:ln>
          <a:effectLst/>
        </p:spPr>
      </p:pic>
      <p:sp>
        <p:nvSpPr>
          <p:cNvPr id="8" name="TextBox 7"/>
          <p:cNvSpPr txBox="1"/>
          <p:nvPr/>
        </p:nvSpPr>
        <p:spPr>
          <a:xfrm>
            <a:off x="3154258" y="2552700"/>
            <a:ext cx="2847254" cy="1015663"/>
          </a:xfrm>
          <a:prstGeom prst="rect">
            <a:avLst/>
          </a:prstGeom>
          <a:noFill/>
        </p:spPr>
        <p:txBody>
          <a:bodyPr wrap="none" rtlCol="0">
            <a:spAutoFit/>
          </a:bodyPr>
          <a:lstStyle/>
          <a:p>
            <a:pPr algn="ctr"/>
            <a:r>
              <a:rPr lang="en-US" sz="2000" dirty="0" err="1" smtClean="0"/>
              <a:t>Backprojection</a:t>
            </a:r>
            <a:endParaRPr lang="en-US" sz="2000" dirty="0" smtClean="0"/>
          </a:p>
          <a:p>
            <a:pPr algn="ctr"/>
            <a:r>
              <a:rPr lang="en-US" sz="2000" dirty="0" smtClean="0">
                <a:solidFill>
                  <a:schemeClr val="accent1">
                    <a:lumMod val="60000"/>
                    <a:lumOff val="40000"/>
                  </a:schemeClr>
                </a:solidFill>
              </a:rPr>
              <a:t>[</a:t>
            </a:r>
            <a:r>
              <a:rPr lang="en-US" sz="2000" dirty="0" err="1" smtClean="0">
                <a:solidFill>
                  <a:schemeClr val="accent1">
                    <a:lumMod val="60000"/>
                    <a:lumOff val="40000"/>
                  </a:schemeClr>
                </a:solidFill>
              </a:rPr>
              <a:t>Guennebaud</a:t>
            </a:r>
            <a:r>
              <a:rPr lang="en-US" sz="2000" dirty="0" smtClean="0">
                <a:solidFill>
                  <a:schemeClr val="accent1">
                    <a:lumMod val="60000"/>
                    <a:lumOff val="40000"/>
                  </a:schemeClr>
                </a:solidFill>
              </a:rPr>
              <a:t> et al. ’06]</a:t>
            </a:r>
          </a:p>
          <a:p>
            <a:pPr algn="ctr"/>
            <a:r>
              <a:rPr lang="en-US" sz="2000" b="1" dirty="0" smtClean="0"/>
              <a:t>41 Hz</a:t>
            </a:r>
            <a:endParaRPr lang="en-US" sz="2000" b="1" dirty="0"/>
          </a:p>
        </p:txBody>
      </p:sp>
      <p:sp>
        <p:nvSpPr>
          <p:cNvPr id="9" name="TextBox 8"/>
          <p:cNvSpPr txBox="1"/>
          <p:nvPr/>
        </p:nvSpPr>
        <p:spPr>
          <a:xfrm>
            <a:off x="318766" y="2552700"/>
            <a:ext cx="2462533" cy="1015663"/>
          </a:xfrm>
          <a:prstGeom prst="rect">
            <a:avLst/>
          </a:prstGeom>
          <a:noFill/>
        </p:spPr>
        <p:txBody>
          <a:bodyPr wrap="none" rtlCol="0">
            <a:spAutoFit/>
          </a:bodyPr>
          <a:lstStyle/>
          <a:p>
            <a:pPr algn="ctr"/>
            <a:r>
              <a:rPr lang="en-US" sz="2000" dirty="0" smtClean="0"/>
              <a:t>Brute Force</a:t>
            </a:r>
          </a:p>
          <a:p>
            <a:pPr algn="ctr"/>
            <a:r>
              <a:rPr lang="en-US" sz="2000" dirty="0" smtClean="0">
                <a:solidFill>
                  <a:schemeClr val="accent1">
                    <a:lumMod val="60000"/>
                    <a:lumOff val="40000"/>
                  </a:schemeClr>
                </a:solidFill>
              </a:rPr>
              <a:t>[Fernando et al. ’05]</a:t>
            </a:r>
            <a:endParaRPr lang="en-US" sz="2000" dirty="0" smtClean="0"/>
          </a:p>
          <a:p>
            <a:pPr algn="ctr"/>
            <a:r>
              <a:rPr lang="en-US" sz="2000" b="1" dirty="0" smtClean="0"/>
              <a:t>18 Hz</a:t>
            </a:r>
            <a:endParaRPr lang="en-US" sz="2000" b="1" dirty="0"/>
          </a:p>
        </p:txBody>
      </p:sp>
      <p:sp>
        <p:nvSpPr>
          <p:cNvPr id="10" name="TextBox 9"/>
          <p:cNvSpPr txBox="1"/>
          <p:nvPr/>
        </p:nvSpPr>
        <p:spPr>
          <a:xfrm>
            <a:off x="6568720" y="2552700"/>
            <a:ext cx="2118079" cy="1323439"/>
          </a:xfrm>
          <a:prstGeom prst="rect">
            <a:avLst/>
          </a:prstGeom>
          <a:noFill/>
        </p:spPr>
        <p:txBody>
          <a:bodyPr wrap="none" rtlCol="0">
            <a:spAutoFit/>
          </a:bodyPr>
          <a:lstStyle/>
          <a:p>
            <a:pPr algn="ctr"/>
            <a:r>
              <a:rPr lang="en-US" sz="2000" dirty="0" smtClean="0"/>
              <a:t>This paper (SAT)</a:t>
            </a:r>
          </a:p>
          <a:p>
            <a:pPr algn="ctr"/>
            <a:endParaRPr lang="en-US" sz="2000" dirty="0" smtClean="0"/>
          </a:p>
          <a:p>
            <a:pPr algn="ctr"/>
            <a:r>
              <a:rPr lang="en-US" sz="2000" b="1" dirty="0" smtClean="0"/>
              <a:t>60 Hz</a:t>
            </a:r>
          </a:p>
          <a:p>
            <a:pPr algn="ctr"/>
            <a:endParaRPr lang="en-US" sz="2000" dirty="0"/>
          </a:p>
        </p:txBody>
      </p:sp>
      <p:pic>
        <p:nvPicPr>
          <p:cNvPr id="11" name="Picture 3"/>
          <p:cNvPicPr>
            <a:picLocks noChangeAspect="1" noChangeArrowheads="1"/>
          </p:cNvPicPr>
          <p:nvPr/>
        </p:nvPicPr>
        <p:blipFill>
          <a:blip r:embed="rId5"/>
          <a:srcRect t="48387" r="50323"/>
          <a:stretch>
            <a:fillRect/>
          </a:stretch>
        </p:blipFill>
        <p:spPr bwMode="auto">
          <a:xfrm>
            <a:off x="6134100" y="3657600"/>
            <a:ext cx="2933700" cy="2438400"/>
          </a:xfrm>
          <a:prstGeom prst="rect">
            <a:avLst/>
          </a:prstGeom>
          <a:noFill/>
          <a:ln w="9525">
            <a:noFill/>
            <a:miter lim="800000"/>
            <a:headEnd/>
            <a:tailEnd/>
          </a:ln>
          <a:effectLst/>
        </p:spPr>
      </p:pic>
      <p:sp>
        <p:nvSpPr>
          <p:cNvPr id="14" name="TextBox 13"/>
          <p:cNvSpPr txBox="1"/>
          <p:nvPr/>
        </p:nvSpPr>
        <p:spPr>
          <a:xfrm>
            <a:off x="1754176" y="5810190"/>
            <a:ext cx="5713424" cy="400110"/>
          </a:xfrm>
          <a:prstGeom prst="rect">
            <a:avLst/>
          </a:prstGeom>
          <a:solidFill>
            <a:schemeClr val="tx1"/>
          </a:solidFill>
        </p:spPr>
        <p:txBody>
          <a:bodyPr wrap="none" rtlCol="0">
            <a:spAutoFit/>
          </a:bodyPr>
          <a:lstStyle/>
          <a:p>
            <a:r>
              <a:rPr lang="en-US" sz="2000" dirty="0" smtClean="0">
                <a:solidFill>
                  <a:schemeClr val="bg1"/>
                </a:solidFill>
              </a:rPr>
              <a:t>used 512x512 shadow map size for all examples</a:t>
            </a:r>
            <a:endParaRPr lang="en-US" sz="2000" dirty="0">
              <a:solidFill>
                <a:schemeClr val="bg1"/>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ChangeArrowheads="1"/>
          </p:cNvSpPr>
          <p:nvPr>
            <p:ph type="title" idx="4294967295"/>
          </p:nvPr>
        </p:nvSpPr>
        <p:spPr/>
        <p:txBody>
          <a:bodyPr/>
          <a:lstStyle/>
          <a:p>
            <a:pPr eaLnBrk="1" hangingPunct="1">
              <a:defRPr/>
            </a:pPr>
            <a:r>
              <a:rPr lang="en-GB" dirty="0" smtClean="0"/>
              <a:t>Complex Illumination</a:t>
            </a:r>
          </a:p>
        </p:txBody>
      </p:sp>
      <p:pic>
        <p:nvPicPr>
          <p:cNvPr id="911364" name="Picture 4" descr="kitchen_cross_64.bmp"/>
          <p:cNvPicPr>
            <a:picLocks noChangeAspect="1"/>
          </p:cNvPicPr>
          <p:nvPr/>
        </p:nvPicPr>
        <p:blipFill>
          <a:blip r:embed="rId3"/>
          <a:srcRect/>
          <a:stretch>
            <a:fillRect/>
          </a:stretch>
        </p:blipFill>
        <p:spPr bwMode="auto">
          <a:xfrm>
            <a:off x="609600" y="1924050"/>
            <a:ext cx="2287588" cy="30514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ChangeArrowheads="1"/>
          </p:cNvSpPr>
          <p:nvPr>
            <p:ph type="title" idx="4294967295"/>
          </p:nvPr>
        </p:nvSpPr>
        <p:spPr/>
        <p:txBody>
          <a:bodyPr/>
          <a:lstStyle/>
          <a:p>
            <a:pPr eaLnBrk="1" hangingPunct="1">
              <a:defRPr/>
            </a:pPr>
            <a:r>
              <a:rPr lang="en-GB" dirty="0" smtClean="0"/>
              <a:t>Complex Illumination</a:t>
            </a:r>
          </a:p>
        </p:txBody>
      </p:sp>
      <p:pic>
        <p:nvPicPr>
          <p:cNvPr id="911363" name="Picture 3" descr="kitchen_Jan_Square_22.bmp"/>
          <p:cNvPicPr>
            <a:picLocks noChangeAspect="1"/>
          </p:cNvPicPr>
          <p:nvPr/>
        </p:nvPicPr>
        <p:blipFill>
          <a:blip r:embed="rId3"/>
          <a:srcRect/>
          <a:stretch>
            <a:fillRect/>
          </a:stretch>
        </p:blipFill>
        <p:spPr bwMode="auto">
          <a:xfrm>
            <a:off x="3449042" y="1943100"/>
            <a:ext cx="2285604" cy="3047472"/>
          </a:xfrm>
          <a:prstGeom prst="rect">
            <a:avLst/>
          </a:prstGeom>
          <a:noFill/>
          <a:ln w="9525">
            <a:noFill/>
            <a:miter lim="800000"/>
            <a:headEnd/>
            <a:tailEnd/>
          </a:ln>
        </p:spPr>
      </p:pic>
      <p:pic>
        <p:nvPicPr>
          <p:cNvPr id="911364" name="Picture 4" descr="kitchen_cross_64.bmp"/>
          <p:cNvPicPr>
            <a:picLocks noChangeAspect="1"/>
          </p:cNvPicPr>
          <p:nvPr/>
        </p:nvPicPr>
        <p:blipFill>
          <a:blip r:embed="rId4"/>
          <a:srcRect/>
          <a:stretch>
            <a:fillRect/>
          </a:stretch>
        </p:blipFill>
        <p:spPr bwMode="auto">
          <a:xfrm>
            <a:off x="609600" y="1924050"/>
            <a:ext cx="2287588" cy="3051439"/>
          </a:xfrm>
          <a:prstGeom prst="rect">
            <a:avLst/>
          </a:prstGeom>
          <a:noFill/>
          <a:ln w="9525">
            <a:noFill/>
            <a:miter lim="800000"/>
            <a:headEnd/>
            <a:tailEnd/>
          </a:ln>
        </p:spPr>
      </p:pic>
      <p:grpSp>
        <p:nvGrpSpPr>
          <p:cNvPr id="2" name="Group 29"/>
          <p:cNvGrpSpPr>
            <a:grpSpLocks/>
          </p:cNvGrpSpPr>
          <p:nvPr/>
        </p:nvGrpSpPr>
        <p:grpSpPr bwMode="auto">
          <a:xfrm>
            <a:off x="6286500" y="2019300"/>
            <a:ext cx="2287587" cy="2879725"/>
            <a:chOff x="5446712" y="1711325"/>
            <a:chExt cx="1830388" cy="2441575"/>
          </a:xfrm>
        </p:grpSpPr>
        <p:pic>
          <p:nvPicPr>
            <p:cNvPr id="911366" name="Picture 4" descr="kitchen_cross_64.bmp"/>
            <p:cNvPicPr>
              <a:picLocks noChangeAspect="1"/>
            </p:cNvPicPr>
            <p:nvPr/>
          </p:nvPicPr>
          <p:blipFill>
            <a:blip r:embed="rId4"/>
            <a:srcRect/>
            <a:stretch>
              <a:fillRect/>
            </a:stretch>
          </p:blipFill>
          <p:spPr bwMode="auto">
            <a:xfrm>
              <a:off x="5446712" y="1711325"/>
              <a:ext cx="1830388" cy="2441575"/>
            </a:xfrm>
            <a:prstGeom prst="rect">
              <a:avLst/>
            </a:prstGeom>
            <a:noFill/>
            <a:ln w="9525">
              <a:noFill/>
              <a:miter lim="800000"/>
              <a:headEnd/>
              <a:tailEnd/>
            </a:ln>
          </p:spPr>
        </p:pic>
        <p:sp>
          <p:nvSpPr>
            <p:cNvPr id="22" name="Rectangle 21"/>
            <p:cNvSpPr/>
            <p:nvPr/>
          </p:nvSpPr>
          <p:spPr>
            <a:xfrm>
              <a:off x="6057899" y="23241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Rectangle 18"/>
            <p:cNvSpPr/>
            <p:nvPr/>
          </p:nvSpPr>
          <p:spPr>
            <a:xfrm>
              <a:off x="6438900" y="2400300"/>
              <a:ext cx="228600" cy="2286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6057899" y="17145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6095999" y="1790700"/>
              <a:ext cx="266700" cy="266700"/>
            </a:xfrm>
            <a:prstGeom prst="rect">
              <a:avLst/>
            </a:prstGeom>
            <a:solidFill>
              <a:srgbClr val="BC6F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6172199" y="1866900"/>
              <a:ext cx="76200" cy="76200"/>
            </a:xfrm>
            <a:prstGeom prst="rect">
              <a:avLst/>
            </a:prstGeom>
            <a:solidFill>
              <a:srgbClr val="FF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ectangle 10"/>
            <p:cNvSpPr/>
            <p:nvPr/>
          </p:nvSpPr>
          <p:spPr>
            <a:xfrm>
              <a:off x="5448299" y="23241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ectangle 11"/>
            <p:cNvSpPr/>
            <p:nvPr/>
          </p:nvSpPr>
          <p:spPr>
            <a:xfrm>
              <a:off x="5676899" y="2362200"/>
              <a:ext cx="381000" cy="419100"/>
            </a:xfrm>
            <a:prstGeom prst="rect">
              <a:avLst/>
            </a:prstGeom>
            <a:solidFill>
              <a:srgbClr val="5756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Rectangle 12"/>
            <p:cNvSpPr/>
            <p:nvPr/>
          </p:nvSpPr>
          <p:spPr>
            <a:xfrm>
              <a:off x="5905499" y="2454275"/>
              <a:ext cx="128588" cy="136525"/>
            </a:xfrm>
            <a:prstGeom prst="rect">
              <a:avLst/>
            </a:prstGeom>
            <a:solidFill>
              <a:srgbClr val="6375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ectangle 17"/>
            <p:cNvSpPr/>
            <p:nvPr/>
          </p:nvSpPr>
          <p:spPr>
            <a:xfrm>
              <a:off x="6095999" y="2400300"/>
              <a:ext cx="266700" cy="2667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ectangle 13"/>
            <p:cNvSpPr/>
            <p:nvPr/>
          </p:nvSpPr>
          <p:spPr>
            <a:xfrm>
              <a:off x="6057899" y="2362200"/>
              <a:ext cx="190500" cy="190500"/>
            </a:xfrm>
            <a:prstGeom prst="rect">
              <a:avLst/>
            </a:prstGeom>
            <a:solidFill>
              <a:srgbClr val="EBF5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Rectangle 14"/>
            <p:cNvSpPr/>
            <p:nvPr/>
          </p:nvSpPr>
          <p:spPr>
            <a:xfrm>
              <a:off x="6210299" y="2438400"/>
              <a:ext cx="114300" cy="1143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Rectangle 16"/>
            <p:cNvSpPr/>
            <p:nvPr/>
          </p:nvSpPr>
          <p:spPr>
            <a:xfrm>
              <a:off x="6515100" y="2514600"/>
              <a:ext cx="152400" cy="152400"/>
            </a:xfrm>
            <a:prstGeom prst="rect">
              <a:avLst/>
            </a:prstGeom>
            <a:solidFill>
              <a:srgbClr val="EBF0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Rectangle 19"/>
            <p:cNvSpPr/>
            <p:nvPr/>
          </p:nvSpPr>
          <p:spPr>
            <a:xfrm>
              <a:off x="6134099" y="2705100"/>
              <a:ext cx="228600" cy="228600"/>
            </a:xfrm>
            <a:prstGeom prst="rect">
              <a:avLst/>
            </a:prstGeom>
            <a:solidFill>
              <a:srgbClr val="C8E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a:xfrm>
              <a:off x="6400800" y="2705100"/>
              <a:ext cx="228600" cy="228600"/>
            </a:xfrm>
            <a:prstGeom prst="rect">
              <a:avLst/>
            </a:prstGeom>
            <a:solidFill>
              <a:srgbClr val="C8E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6667500" y="23241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6667500" y="2362200"/>
              <a:ext cx="304800" cy="342900"/>
            </a:xfrm>
            <a:prstGeom prst="rect">
              <a:avLst/>
            </a:prstGeom>
            <a:solidFill>
              <a:srgbClr val="4747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6057899" y="2933700"/>
              <a:ext cx="609600" cy="609600"/>
            </a:xfrm>
            <a:prstGeom prst="rect">
              <a:avLst/>
            </a:prstGeom>
            <a:solidFill>
              <a:srgbClr val="2619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6057899" y="3543300"/>
              <a:ext cx="609600" cy="609600"/>
            </a:xfrm>
            <a:prstGeom prst="rect">
              <a:avLst/>
            </a:prstGeom>
            <a:solidFill>
              <a:srgbClr val="2619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6134099" y="3695700"/>
              <a:ext cx="457200" cy="419100"/>
            </a:xfrm>
            <a:prstGeom prst="rect">
              <a:avLst/>
            </a:prstGeom>
            <a:solidFill>
              <a:srgbClr val="4A3E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6057899" y="3581400"/>
              <a:ext cx="228600" cy="228600"/>
            </a:xfrm>
            <a:prstGeom prst="rect">
              <a:avLst/>
            </a:prstGeom>
            <a:solidFill>
              <a:srgbClr val="382F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a:xfrm>
              <a:off x="6362700" y="3886200"/>
              <a:ext cx="304800" cy="266700"/>
            </a:xfrm>
            <a:prstGeom prst="rect">
              <a:avLst/>
            </a:prstGeom>
            <a:solidFill>
              <a:srgbClr val="382D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Rectangle 15"/>
            <p:cNvSpPr/>
            <p:nvPr/>
          </p:nvSpPr>
          <p:spPr>
            <a:xfrm>
              <a:off x="6477000" y="2438400"/>
              <a:ext cx="114300" cy="11430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ChangeArrowheads="1"/>
          </p:cNvSpPr>
          <p:nvPr>
            <p:ph type="title" idx="4294967295"/>
          </p:nvPr>
        </p:nvSpPr>
        <p:spPr/>
        <p:txBody>
          <a:bodyPr/>
          <a:lstStyle/>
          <a:p>
            <a:pPr eaLnBrk="1" hangingPunct="1">
              <a:defRPr/>
            </a:pPr>
            <a:r>
              <a:rPr lang="en-GB" dirty="0" smtClean="0"/>
              <a:t>Complex illumination</a:t>
            </a:r>
          </a:p>
        </p:txBody>
      </p:sp>
      <p:pic>
        <p:nvPicPr>
          <p:cNvPr id="973828" name="Picture 4" descr="kitchen_cross_64.bmp"/>
          <p:cNvPicPr>
            <a:picLocks noChangeAspect="1"/>
          </p:cNvPicPr>
          <p:nvPr/>
        </p:nvPicPr>
        <p:blipFill>
          <a:blip r:embed="rId3"/>
          <a:srcRect/>
          <a:stretch>
            <a:fillRect/>
          </a:stretch>
        </p:blipFill>
        <p:spPr bwMode="auto">
          <a:xfrm>
            <a:off x="6288088" y="936625"/>
            <a:ext cx="798512" cy="1063625"/>
          </a:xfrm>
          <a:prstGeom prst="rect">
            <a:avLst/>
          </a:prstGeom>
          <a:noFill/>
          <a:ln w="9525">
            <a:noFill/>
            <a:miter lim="800000"/>
            <a:headEnd/>
            <a:tailEnd/>
          </a:ln>
        </p:spPr>
      </p:pic>
      <p:pic>
        <p:nvPicPr>
          <p:cNvPr id="973829" name="Picture 25" descr="AL2.bmp"/>
          <p:cNvPicPr>
            <a:picLocks noChangeAspect="1"/>
          </p:cNvPicPr>
          <p:nvPr/>
        </p:nvPicPr>
        <p:blipFill>
          <a:blip r:embed="rId4"/>
          <a:srcRect/>
          <a:stretch>
            <a:fillRect/>
          </a:stretch>
        </p:blipFill>
        <p:spPr bwMode="auto">
          <a:xfrm>
            <a:off x="38100" y="4800600"/>
            <a:ext cx="1016000" cy="762000"/>
          </a:xfrm>
          <a:prstGeom prst="rect">
            <a:avLst/>
          </a:prstGeom>
          <a:noFill/>
          <a:ln w="9525">
            <a:noFill/>
            <a:miter lim="800000"/>
            <a:headEnd/>
            <a:tailEnd/>
          </a:ln>
        </p:spPr>
      </p:pic>
      <p:pic>
        <p:nvPicPr>
          <p:cNvPr id="973830" name="Picture 26" descr="AL3.bmp"/>
          <p:cNvPicPr>
            <a:picLocks noChangeAspect="1"/>
          </p:cNvPicPr>
          <p:nvPr/>
        </p:nvPicPr>
        <p:blipFill>
          <a:blip r:embed="rId5"/>
          <a:srcRect/>
          <a:stretch>
            <a:fillRect/>
          </a:stretch>
        </p:blipFill>
        <p:spPr bwMode="auto">
          <a:xfrm>
            <a:off x="1371600" y="3733800"/>
            <a:ext cx="1016000" cy="762000"/>
          </a:xfrm>
          <a:prstGeom prst="rect">
            <a:avLst/>
          </a:prstGeom>
          <a:noFill/>
          <a:ln w="9525">
            <a:noFill/>
            <a:miter lim="800000"/>
            <a:headEnd/>
            <a:tailEnd/>
          </a:ln>
        </p:spPr>
      </p:pic>
      <p:pic>
        <p:nvPicPr>
          <p:cNvPr id="973831" name="Picture 27" descr="AL4.bmp"/>
          <p:cNvPicPr>
            <a:picLocks noChangeAspect="1"/>
          </p:cNvPicPr>
          <p:nvPr/>
        </p:nvPicPr>
        <p:blipFill>
          <a:blip r:embed="rId6"/>
          <a:srcRect/>
          <a:stretch>
            <a:fillRect/>
          </a:stretch>
        </p:blipFill>
        <p:spPr bwMode="auto">
          <a:xfrm>
            <a:off x="1257300" y="5295900"/>
            <a:ext cx="1016000" cy="762000"/>
          </a:xfrm>
          <a:prstGeom prst="rect">
            <a:avLst/>
          </a:prstGeom>
          <a:noFill/>
          <a:ln w="9525">
            <a:noFill/>
            <a:miter lim="800000"/>
            <a:headEnd/>
            <a:tailEnd/>
          </a:ln>
        </p:spPr>
      </p:pic>
      <p:pic>
        <p:nvPicPr>
          <p:cNvPr id="973832" name="Picture 28" descr="AL5.bmp"/>
          <p:cNvPicPr>
            <a:picLocks noChangeAspect="1"/>
          </p:cNvPicPr>
          <p:nvPr/>
        </p:nvPicPr>
        <p:blipFill>
          <a:blip r:embed="rId7"/>
          <a:srcRect/>
          <a:stretch>
            <a:fillRect/>
          </a:stretch>
        </p:blipFill>
        <p:spPr bwMode="auto">
          <a:xfrm>
            <a:off x="2819400" y="4953000"/>
            <a:ext cx="1016000" cy="762000"/>
          </a:xfrm>
          <a:prstGeom prst="rect">
            <a:avLst/>
          </a:prstGeom>
          <a:noFill/>
          <a:ln w="9525">
            <a:noFill/>
            <a:miter lim="800000"/>
            <a:headEnd/>
            <a:tailEnd/>
          </a:ln>
        </p:spPr>
      </p:pic>
      <p:pic>
        <p:nvPicPr>
          <p:cNvPr id="973833" name="Picture 29" descr="AL6.bmp"/>
          <p:cNvPicPr>
            <a:picLocks noChangeAspect="1"/>
          </p:cNvPicPr>
          <p:nvPr/>
        </p:nvPicPr>
        <p:blipFill>
          <a:blip r:embed="rId8"/>
          <a:srcRect/>
          <a:stretch>
            <a:fillRect/>
          </a:stretch>
        </p:blipFill>
        <p:spPr bwMode="auto">
          <a:xfrm>
            <a:off x="3162300" y="3771900"/>
            <a:ext cx="1016000" cy="762000"/>
          </a:xfrm>
          <a:prstGeom prst="rect">
            <a:avLst/>
          </a:prstGeom>
          <a:noFill/>
          <a:ln w="9525">
            <a:noFill/>
            <a:miter lim="800000"/>
            <a:headEnd/>
            <a:tailEnd/>
          </a:ln>
        </p:spPr>
      </p:pic>
      <p:pic>
        <p:nvPicPr>
          <p:cNvPr id="973834" name="Picture 30" descr="AL10.bmp"/>
          <p:cNvPicPr>
            <a:picLocks noChangeAspect="1"/>
          </p:cNvPicPr>
          <p:nvPr/>
        </p:nvPicPr>
        <p:blipFill>
          <a:blip r:embed="rId9"/>
          <a:srcRect/>
          <a:stretch>
            <a:fillRect/>
          </a:stretch>
        </p:blipFill>
        <p:spPr bwMode="auto">
          <a:xfrm>
            <a:off x="2400300" y="2628900"/>
            <a:ext cx="1016000" cy="762000"/>
          </a:xfrm>
          <a:prstGeom prst="rect">
            <a:avLst/>
          </a:prstGeom>
          <a:noFill/>
          <a:ln w="9525">
            <a:noFill/>
            <a:miter lim="800000"/>
            <a:headEnd/>
            <a:tailEnd/>
          </a:ln>
        </p:spPr>
      </p:pic>
      <p:pic>
        <p:nvPicPr>
          <p:cNvPr id="973835" name="Picture 31" descr="AL11.bmp"/>
          <p:cNvPicPr>
            <a:picLocks noChangeAspect="1"/>
          </p:cNvPicPr>
          <p:nvPr/>
        </p:nvPicPr>
        <p:blipFill>
          <a:blip r:embed="rId10"/>
          <a:srcRect/>
          <a:stretch>
            <a:fillRect/>
          </a:stretch>
        </p:blipFill>
        <p:spPr bwMode="auto">
          <a:xfrm>
            <a:off x="152400" y="2857500"/>
            <a:ext cx="1016000" cy="762000"/>
          </a:xfrm>
          <a:prstGeom prst="rect">
            <a:avLst/>
          </a:prstGeom>
          <a:noFill/>
          <a:ln w="9525">
            <a:noFill/>
            <a:miter lim="800000"/>
            <a:headEnd/>
            <a:tailEnd/>
          </a:ln>
        </p:spPr>
      </p:pic>
      <p:sp>
        <p:nvSpPr>
          <p:cNvPr id="973836" name="TextBox 35"/>
          <p:cNvSpPr txBox="1">
            <a:spLocks noChangeArrowheads="1"/>
          </p:cNvSpPr>
          <p:nvPr/>
        </p:nvSpPr>
        <p:spPr bwMode="auto">
          <a:xfrm>
            <a:off x="304800" y="3619500"/>
            <a:ext cx="551754" cy="369332"/>
          </a:xfrm>
          <a:prstGeom prst="rect">
            <a:avLst/>
          </a:prstGeom>
          <a:noFill/>
          <a:ln w="9525">
            <a:noFill/>
            <a:miter lim="800000"/>
            <a:headEnd/>
            <a:tailEnd/>
          </a:ln>
        </p:spPr>
        <p:txBody>
          <a:bodyPr wrap="none">
            <a:spAutoFit/>
          </a:bodyPr>
          <a:lstStyle/>
          <a:p>
            <a:r>
              <a:rPr lang="en-US" dirty="0"/>
              <a:t>AL</a:t>
            </a:r>
            <a:r>
              <a:rPr lang="en-US" baseline="-25000" dirty="0"/>
              <a:t>1</a:t>
            </a:r>
          </a:p>
        </p:txBody>
      </p:sp>
      <p:sp>
        <p:nvSpPr>
          <p:cNvPr id="973837" name="TextBox 36"/>
          <p:cNvSpPr txBox="1">
            <a:spLocks noChangeArrowheads="1"/>
          </p:cNvSpPr>
          <p:nvPr/>
        </p:nvSpPr>
        <p:spPr bwMode="auto">
          <a:xfrm>
            <a:off x="242888" y="5562600"/>
            <a:ext cx="551754" cy="369332"/>
          </a:xfrm>
          <a:prstGeom prst="rect">
            <a:avLst/>
          </a:prstGeom>
          <a:noFill/>
          <a:ln w="9525">
            <a:noFill/>
            <a:miter lim="800000"/>
            <a:headEnd/>
            <a:tailEnd/>
          </a:ln>
        </p:spPr>
        <p:txBody>
          <a:bodyPr wrap="none">
            <a:spAutoFit/>
          </a:bodyPr>
          <a:lstStyle/>
          <a:p>
            <a:r>
              <a:rPr lang="en-US" dirty="0"/>
              <a:t>AL</a:t>
            </a:r>
            <a:r>
              <a:rPr lang="en-US" baseline="-25000" dirty="0"/>
              <a:t>4</a:t>
            </a:r>
          </a:p>
        </p:txBody>
      </p:sp>
      <p:sp>
        <p:nvSpPr>
          <p:cNvPr id="973838" name="TextBox 37"/>
          <p:cNvSpPr txBox="1">
            <a:spLocks noChangeArrowheads="1"/>
          </p:cNvSpPr>
          <p:nvPr/>
        </p:nvSpPr>
        <p:spPr bwMode="auto">
          <a:xfrm>
            <a:off x="1562100" y="4430713"/>
            <a:ext cx="636713" cy="369332"/>
          </a:xfrm>
          <a:prstGeom prst="rect">
            <a:avLst/>
          </a:prstGeom>
          <a:noFill/>
          <a:ln w="9525">
            <a:noFill/>
            <a:miter lim="800000"/>
            <a:headEnd/>
            <a:tailEnd/>
          </a:ln>
        </p:spPr>
        <p:txBody>
          <a:bodyPr wrap="none">
            <a:spAutoFit/>
          </a:bodyPr>
          <a:lstStyle/>
          <a:p>
            <a:r>
              <a:rPr lang="en-US" dirty="0"/>
              <a:t>AL</a:t>
            </a:r>
            <a:r>
              <a:rPr lang="en-US" baseline="-25000" dirty="0"/>
              <a:t>19</a:t>
            </a:r>
          </a:p>
        </p:txBody>
      </p:sp>
      <p:sp>
        <p:nvSpPr>
          <p:cNvPr id="973839" name="TextBox 38"/>
          <p:cNvSpPr txBox="1">
            <a:spLocks noChangeArrowheads="1"/>
          </p:cNvSpPr>
          <p:nvPr/>
        </p:nvSpPr>
        <p:spPr bwMode="auto">
          <a:xfrm>
            <a:off x="1371600" y="5981700"/>
            <a:ext cx="636713" cy="369332"/>
          </a:xfrm>
          <a:prstGeom prst="rect">
            <a:avLst/>
          </a:prstGeom>
          <a:noFill/>
          <a:ln w="9525">
            <a:noFill/>
            <a:miter lim="800000"/>
            <a:headEnd/>
            <a:tailEnd/>
          </a:ln>
        </p:spPr>
        <p:txBody>
          <a:bodyPr wrap="none">
            <a:spAutoFit/>
          </a:bodyPr>
          <a:lstStyle/>
          <a:p>
            <a:r>
              <a:rPr lang="en-US" dirty="0"/>
              <a:t>AL</a:t>
            </a:r>
            <a:r>
              <a:rPr lang="en-US" baseline="-25000" dirty="0"/>
              <a:t>14</a:t>
            </a:r>
          </a:p>
        </p:txBody>
      </p:sp>
      <p:sp>
        <p:nvSpPr>
          <p:cNvPr id="973840" name="TextBox 39"/>
          <p:cNvSpPr txBox="1">
            <a:spLocks noChangeArrowheads="1"/>
          </p:cNvSpPr>
          <p:nvPr/>
        </p:nvSpPr>
        <p:spPr bwMode="auto">
          <a:xfrm>
            <a:off x="2667000" y="3429000"/>
            <a:ext cx="636713" cy="369332"/>
          </a:xfrm>
          <a:prstGeom prst="rect">
            <a:avLst/>
          </a:prstGeom>
          <a:noFill/>
          <a:ln w="9525">
            <a:noFill/>
            <a:miter lim="800000"/>
            <a:headEnd/>
            <a:tailEnd/>
          </a:ln>
        </p:spPr>
        <p:txBody>
          <a:bodyPr wrap="none">
            <a:spAutoFit/>
          </a:bodyPr>
          <a:lstStyle/>
          <a:p>
            <a:r>
              <a:rPr lang="en-US" dirty="0"/>
              <a:t>AL</a:t>
            </a:r>
            <a:r>
              <a:rPr lang="en-US" baseline="-25000" dirty="0"/>
              <a:t>24</a:t>
            </a:r>
          </a:p>
        </p:txBody>
      </p:sp>
      <p:sp>
        <p:nvSpPr>
          <p:cNvPr id="973841" name="TextBox 40"/>
          <p:cNvSpPr txBox="1">
            <a:spLocks noChangeArrowheads="1"/>
          </p:cNvSpPr>
          <p:nvPr/>
        </p:nvSpPr>
        <p:spPr bwMode="auto">
          <a:xfrm>
            <a:off x="2895600" y="5649913"/>
            <a:ext cx="636713" cy="369332"/>
          </a:xfrm>
          <a:prstGeom prst="rect">
            <a:avLst/>
          </a:prstGeom>
          <a:noFill/>
          <a:ln w="9525">
            <a:noFill/>
            <a:miter lim="800000"/>
            <a:headEnd/>
            <a:tailEnd/>
          </a:ln>
        </p:spPr>
        <p:txBody>
          <a:bodyPr wrap="none">
            <a:spAutoFit/>
          </a:bodyPr>
          <a:lstStyle/>
          <a:p>
            <a:r>
              <a:rPr lang="en-US" dirty="0"/>
              <a:t>AL</a:t>
            </a:r>
            <a:r>
              <a:rPr lang="en-US" baseline="-25000" dirty="0"/>
              <a:t>40</a:t>
            </a:r>
          </a:p>
        </p:txBody>
      </p:sp>
      <p:sp>
        <p:nvSpPr>
          <p:cNvPr id="973842" name="TextBox 41"/>
          <p:cNvSpPr txBox="1">
            <a:spLocks noChangeArrowheads="1"/>
          </p:cNvSpPr>
          <p:nvPr/>
        </p:nvSpPr>
        <p:spPr bwMode="auto">
          <a:xfrm>
            <a:off x="3276600" y="4468813"/>
            <a:ext cx="636713" cy="369332"/>
          </a:xfrm>
          <a:prstGeom prst="rect">
            <a:avLst/>
          </a:prstGeom>
          <a:noFill/>
          <a:ln w="9525">
            <a:noFill/>
            <a:miter lim="800000"/>
            <a:headEnd/>
            <a:tailEnd/>
          </a:ln>
        </p:spPr>
        <p:txBody>
          <a:bodyPr wrap="none">
            <a:spAutoFit/>
          </a:bodyPr>
          <a:lstStyle/>
          <a:p>
            <a:r>
              <a:rPr lang="en-US" dirty="0"/>
              <a:t>AL</a:t>
            </a:r>
            <a:r>
              <a:rPr lang="en-US" baseline="-25000" dirty="0"/>
              <a:t>33</a:t>
            </a:r>
          </a:p>
        </p:txBody>
      </p:sp>
      <p:sp>
        <p:nvSpPr>
          <p:cNvPr id="973843" name="TextBox 45"/>
          <p:cNvSpPr txBox="1">
            <a:spLocks noChangeArrowheads="1"/>
          </p:cNvSpPr>
          <p:nvPr/>
        </p:nvSpPr>
        <p:spPr bwMode="auto">
          <a:xfrm>
            <a:off x="266700" y="4152900"/>
            <a:ext cx="615950" cy="450850"/>
          </a:xfrm>
          <a:prstGeom prst="rect">
            <a:avLst/>
          </a:prstGeom>
          <a:noFill/>
          <a:ln w="9525">
            <a:noFill/>
            <a:miter lim="800000"/>
            <a:headEnd/>
            <a:tailEnd/>
          </a:ln>
        </p:spPr>
        <p:txBody>
          <a:bodyPr vert="eaVert" wrap="none">
            <a:spAutoFit/>
          </a:bodyPr>
          <a:lstStyle/>
          <a:p>
            <a:r>
              <a:rPr lang="en-US" sz="2800" b="1"/>
              <a:t>…</a:t>
            </a:r>
          </a:p>
        </p:txBody>
      </p:sp>
      <p:sp>
        <p:nvSpPr>
          <p:cNvPr id="973844" name="TextBox 46"/>
          <p:cNvSpPr txBox="1">
            <a:spLocks noChangeArrowheads="1"/>
          </p:cNvSpPr>
          <p:nvPr/>
        </p:nvSpPr>
        <p:spPr bwMode="auto">
          <a:xfrm>
            <a:off x="1638300" y="4768850"/>
            <a:ext cx="615950" cy="450850"/>
          </a:xfrm>
          <a:prstGeom prst="rect">
            <a:avLst/>
          </a:prstGeom>
          <a:noFill/>
          <a:ln w="9525">
            <a:noFill/>
            <a:miter lim="800000"/>
            <a:headEnd/>
            <a:tailEnd/>
          </a:ln>
        </p:spPr>
        <p:txBody>
          <a:bodyPr vert="eaVert" wrap="none">
            <a:spAutoFit/>
          </a:bodyPr>
          <a:lstStyle/>
          <a:p>
            <a:r>
              <a:rPr lang="en-US" sz="2800" b="1"/>
              <a:t>…</a:t>
            </a:r>
          </a:p>
        </p:txBody>
      </p:sp>
      <p:sp>
        <p:nvSpPr>
          <p:cNvPr id="973845" name="TextBox 47"/>
          <p:cNvSpPr txBox="1">
            <a:spLocks noChangeArrowheads="1"/>
          </p:cNvSpPr>
          <p:nvPr/>
        </p:nvSpPr>
        <p:spPr bwMode="auto">
          <a:xfrm rot="-5400000">
            <a:off x="2470150" y="3733800"/>
            <a:ext cx="615950" cy="450850"/>
          </a:xfrm>
          <a:prstGeom prst="rect">
            <a:avLst/>
          </a:prstGeom>
          <a:noFill/>
          <a:ln w="9525">
            <a:noFill/>
            <a:miter lim="800000"/>
            <a:headEnd/>
            <a:tailEnd/>
          </a:ln>
        </p:spPr>
        <p:txBody>
          <a:bodyPr vert="eaVert" wrap="none">
            <a:spAutoFit/>
          </a:bodyPr>
          <a:lstStyle/>
          <a:p>
            <a:r>
              <a:rPr lang="en-US" sz="2800" b="1"/>
              <a:t>…</a:t>
            </a:r>
          </a:p>
        </p:txBody>
      </p:sp>
      <p:sp>
        <p:nvSpPr>
          <p:cNvPr id="26" name="Rectangle 5"/>
          <p:cNvSpPr txBox="1">
            <a:spLocks noChangeArrowheads="1"/>
          </p:cNvSpPr>
          <p:nvPr/>
        </p:nvSpPr>
        <p:spPr bwMode="auto">
          <a:xfrm>
            <a:off x="152400" y="1143000"/>
            <a:ext cx="8890000" cy="5105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336699"/>
              </a:buClr>
              <a:buSzTx/>
              <a:buFont typeface="Wingdings" pitchFamily="2" charset="2"/>
              <a:buChar char="§"/>
              <a:tabLst/>
              <a:defRPr/>
            </a:pPr>
            <a:r>
              <a:rPr kumimoji="0" lang="en-GB" sz="2800" b="0" i="0" u="none" strike="noStrike" kern="0" cap="none" spc="0" normalizeH="0" baseline="0" noProof="0" dirty="0" smtClean="0">
                <a:ln>
                  <a:noFill/>
                </a:ln>
                <a:solidFill>
                  <a:schemeClr val="accent3"/>
                </a:solidFill>
                <a:effectLst/>
                <a:uLnTx/>
                <a:uFillTx/>
                <a:latin typeface="+mn-lt"/>
                <a:ea typeface="+mn-ea"/>
                <a:cs typeface="+mn-cs"/>
              </a:rPr>
              <a:t>Area light generation</a:t>
            </a:r>
          </a:p>
          <a:p>
            <a:pPr marL="342900" marR="0" lvl="0" indent="-342900" algn="l" defTabSz="914400" rtl="0" eaLnBrk="1" fontAlgn="base" latinLnBrk="0" hangingPunct="1">
              <a:lnSpc>
                <a:spcPct val="100000"/>
              </a:lnSpc>
              <a:spcBef>
                <a:spcPct val="20000"/>
              </a:spcBef>
              <a:spcAft>
                <a:spcPct val="0"/>
              </a:spcAft>
              <a:buClr>
                <a:srgbClr val="336699"/>
              </a:buClr>
              <a:buSzTx/>
              <a:buFont typeface="Wingdings" pitchFamily="2" charset="2"/>
              <a:buChar char="§"/>
              <a:tabLst/>
              <a:defRPr/>
            </a:pPr>
            <a:r>
              <a:rPr kumimoji="0" lang="en-GB" sz="2800" b="0" i="0" u="none" strike="noStrike" kern="0" cap="none" spc="0" normalizeH="0" baseline="0" noProof="0" dirty="0" smtClean="0">
                <a:ln>
                  <a:noFill/>
                </a:ln>
                <a:solidFill>
                  <a:schemeClr val="tx1">
                    <a:lumMod val="95000"/>
                  </a:schemeClr>
                </a:solidFill>
                <a:effectLst/>
                <a:uLnTx/>
                <a:uFillTx/>
                <a:latin typeface="+mn-lt"/>
                <a:ea typeface="+mn-ea"/>
                <a:cs typeface="+mn-cs"/>
              </a:rPr>
              <a:t>Render shadow for each light</a:t>
            </a:r>
          </a:p>
          <a:p>
            <a:pPr marL="342900" marR="0" lvl="0" indent="-342900" algn="l" defTabSz="914400" rtl="0" eaLnBrk="1" fontAlgn="base" latinLnBrk="0" hangingPunct="1">
              <a:lnSpc>
                <a:spcPct val="100000"/>
              </a:lnSpc>
              <a:spcBef>
                <a:spcPct val="20000"/>
              </a:spcBef>
              <a:spcAft>
                <a:spcPct val="0"/>
              </a:spcAft>
              <a:buClr>
                <a:srgbClr val="336699"/>
              </a:buClr>
              <a:buSzTx/>
              <a:buFont typeface="Wingdings" pitchFamily="2" charset="2"/>
              <a:buChar char="§"/>
              <a:tabLst/>
              <a:defRPr/>
            </a:pPr>
            <a:endParaRPr kumimoji="0" lang="en-GB" sz="2800" b="0" i="0" u="none" strike="noStrike" kern="0" cap="none" spc="0" normalizeH="0" baseline="0" noProof="0" dirty="0" smtClean="0">
              <a:ln>
                <a:noFill/>
              </a:ln>
              <a:solidFill>
                <a:schemeClr val="accent3"/>
              </a:solidFill>
              <a:effectLst/>
              <a:uLnTx/>
              <a:uFillTx/>
              <a:latin typeface="+mn-lt"/>
              <a:ea typeface="+mn-ea"/>
              <a:cs typeface="+mn-cs"/>
            </a:endParaRPr>
          </a:p>
        </p:txBody>
      </p:sp>
      <p:grpSp>
        <p:nvGrpSpPr>
          <p:cNvPr id="27" name="Group 29"/>
          <p:cNvGrpSpPr>
            <a:grpSpLocks/>
          </p:cNvGrpSpPr>
          <p:nvPr/>
        </p:nvGrpSpPr>
        <p:grpSpPr bwMode="auto">
          <a:xfrm>
            <a:off x="7467600" y="952500"/>
            <a:ext cx="711200" cy="1066800"/>
            <a:chOff x="5446712" y="1711325"/>
            <a:chExt cx="1830388" cy="2441575"/>
          </a:xfrm>
        </p:grpSpPr>
        <p:pic>
          <p:nvPicPr>
            <p:cNvPr id="28" name="Picture 4" descr="kitchen_cross_64.bmp"/>
            <p:cNvPicPr>
              <a:picLocks noChangeAspect="1"/>
            </p:cNvPicPr>
            <p:nvPr/>
          </p:nvPicPr>
          <p:blipFill>
            <a:blip r:embed="rId11" cstate="print"/>
            <a:srcRect/>
            <a:stretch>
              <a:fillRect/>
            </a:stretch>
          </p:blipFill>
          <p:spPr bwMode="auto">
            <a:xfrm>
              <a:off x="5446712" y="1711325"/>
              <a:ext cx="1830388" cy="2441575"/>
            </a:xfrm>
            <a:prstGeom prst="rect">
              <a:avLst/>
            </a:prstGeom>
            <a:noFill/>
            <a:ln w="9525">
              <a:noFill/>
              <a:miter lim="800000"/>
              <a:headEnd/>
              <a:tailEnd/>
            </a:ln>
          </p:spPr>
        </p:pic>
        <p:sp>
          <p:nvSpPr>
            <p:cNvPr id="29" name="Rectangle 28"/>
            <p:cNvSpPr/>
            <p:nvPr/>
          </p:nvSpPr>
          <p:spPr>
            <a:xfrm>
              <a:off x="6057899" y="23241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6438900" y="2400300"/>
              <a:ext cx="228600" cy="2286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6057899" y="17145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6095999" y="1790700"/>
              <a:ext cx="266700" cy="266700"/>
            </a:xfrm>
            <a:prstGeom prst="rect">
              <a:avLst/>
            </a:prstGeom>
            <a:solidFill>
              <a:srgbClr val="BC6F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p:cNvSpPr/>
            <p:nvPr/>
          </p:nvSpPr>
          <p:spPr>
            <a:xfrm>
              <a:off x="6172199" y="1866900"/>
              <a:ext cx="76200" cy="76200"/>
            </a:xfrm>
            <a:prstGeom prst="rect">
              <a:avLst/>
            </a:prstGeom>
            <a:solidFill>
              <a:srgbClr val="FF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p:cNvSpPr/>
            <p:nvPr/>
          </p:nvSpPr>
          <p:spPr>
            <a:xfrm>
              <a:off x="5448299" y="23241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p:cNvSpPr/>
            <p:nvPr/>
          </p:nvSpPr>
          <p:spPr>
            <a:xfrm>
              <a:off x="5676899" y="2362200"/>
              <a:ext cx="381000" cy="419100"/>
            </a:xfrm>
            <a:prstGeom prst="rect">
              <a:avLst/>
            </a:prstGeom>
            <a:solidFill>
              <a:srgbClr val="5756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5905499" y="2454275"/>
              <a:ext cx="128588" cy="136525"/>
            </a:xfrm>
            <a:prstGeom prst="rect">
              <a:avLst/>
            </a:prstGeom>
            <a:solidFill>
              <a:srgbClr val="6375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6095999" y="2400300"/>
              <a:ext cx="266700" cy="2667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6057899" y="2362200"/>
              <a:ext cx="190500" cy="190500"/>
            </a:xfrm>
            <a:prstGeom prst="rect">
              <a:avLst/>
            </a:prstGeom>
            <a:solidFill>
              <a:srgbClr val="EBF5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p:cNvSpPr/>
            <p:nvPr/>
          </p:nvSpPr>
          <p:spPr>
            <a:xfrm>
              <a:off x="6210299" y="2438400"/>
              <a:ext cx="114300" cy="1143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p:cNvSpPr/>
            <p:nvPr/>
          </p:nvSpPr>
          <p:spPr>
            <a:xfrm>
              <a:off x="6515100" y="2514600"/>
              <a:ext cx="152400" cy="152400"/>
            </a:xfrm>
            <a:prstGeom prst="rect">
              <a:avLst/>
            </a:prstGeom>
            <a:solidFill>
              <a:srgbClr val="EBF0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6134099" y="2705100"/>
              <a:ext cx="228600" cy="228600"/>
            </a:xfrm>
            <a:prstGeom prst="rect">
              <a:avLst/>
            </a:prstGeom>
            <a:solidFill>
              <a:srgbClr val="C8E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6400800" y="2705100"/>
              <a:ext cx="228600" cy="228600"/>
            </a:xfrm>
            <a:prstGeom prst="rect">
              <a:avLst/>
            </a:prstGeom>
            <a:solidFill>
              <a:srgbClr val="C8E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6667500" y="23241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p:cNvSpPr/>
            <p:nvPr/>
          </p:nvSpPr>
          <p:spPr>
            <a:xfrm>
              <a:off x="6667500" y="2362200"/>
              <a:ext cx="304800" cy="342900"/>
            </a:xfrm>
            <a:prstGeom prst="rect">
              <a:avLst/>
            </a:prstGeom>
            <a:solidFill>
              <a:srgbClr val="4747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p:cNvSpPr/>
            <p:nvPr/>
          </p:nvSpPr>
          <p:spPr>
            <a:xfrm>
              <a:off x="6057899" y="2933700"/>
              <a:ext cx="609600" cy="609600"/>
            </a:xfrm>
            <a:prstGeom prst="rect">
              <a:avLst/>
            </a:prstGeom>
            <a:solidFill>
              <a:srgbClr val="2619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45"/>
            <p:cNvSpPr/>
            <p:nvPr/>
          </p:nvSpPr>
          <p:spPr>
            <a:xfrm>
              <a:off x="6057899" y="3543300"/>
              <a:ext cx="609600" cy="609600"/>
            </a:xfrm>
            <a:prstGeom prst="rect">
              <a:avLst/>
            </a:prstGeom>
            <a:solidFill>
              <a:srgbClr val="2619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p:cNvSpPr/>
            <p:nvPr/>
          </p:nvSpPr>
          <p:spPr>
            <a:xfrm>
              <a:off x="6134099" y="3695700"/>
              <a:ext cx="457200" cy="419100"/>
            </a:xfrm>
            <a:prstGeom prst="rect">
              <a:avLst/>
            </a:prstGeom>
            <a:solidFill>
              <a:srgbClr val="4A3E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6057899" y="3581400"/>
              <a:ext cx="228600" cy="228600"/>
            </a:xfrm>
            <a:prstGeom prst="rect">
              <a:avLst/>
            </a:prstGeom>
            <a:solidFill>
              <a:srgbClr val="382F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9" name="Rectangle 48"/>
            <p:cNvSpPr/>
            <p:nvPr/>
          </p:nvSpPr>
          <p:spPr>
            <a:xfrm>
              <a:off x="6362700" y="3886200"/>
              <a:ext cx="304800" cy="266700"/>
            </a:xfrm>
            <a:prstGeom prst="rect">
              <a:avLst/>
            </a:prstGeom>
            <a:solidFill>
              <a:srgbClr val="382D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Rectangle 50"/>
            <p:cNvSpPr/>
            <p:nvPr/>
          </p:nvSpPr>
          <p:spPr>
            <a:xfrm>
              <a:off x="6477000" y="2438400"/>
              <a:ext cx="114300" cy="11430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p:cNvPicPr>
            <a:picLocks noChangeAspect="1" noChangeArrowheads="1"/>
          </p:cNvPicPr>
          <p:nvPr/>
        </p:nvPicPr>
        <p:blipFill>
          <a:blip r:embed="rId3"/>
          <a:srcRect/>
          <a:stretch>
            <a:fillRect/>
          </a:stretch>
        </p:blipFill>
        <p:spPr bwMode="auto">
          <a:xfrm>
            <a:off x="2114550" y="857250"/>
            <a:ext cx="4857750" cy="4857750"/>
          </a:xfrm>
          <a:prstGeom prst="rect">
            <a:avLst/>
          </a:prstGeom>
          <a:noFill/>
          <a:ln w="9525">
            <a:noFill/>
            <a:miter lim="800000"/>
            <a:headEnd/>
            <a:tailEnd/>
          </a:ln>
        </p:spPr>
      </p:pic>
      <p:sp>
        <p:nvSpPr>
          <p:cNvPr id="15363" name="TextBox 8"/>
          <p:cNvSpPr txBox="1">
            <a:spLocks noChangeArrowheads="1"/>
          </p:cNvSpPr>
          <p:nvPr/>
        </p:nvSpPr>
        <p:spPr bwMode="auto">
          <a:xfrm>
            <a:off x="2571750" y="5772150"/>
            <a:ext cx="3983783" cy="523220"/>
          </a:xfrm>
          <a:prstGeom prst="rect">
            <a:avLst/>
          </a:prstGeom>
          <a:noFill/>
          <a:ln w="9525">
            <a:noFill/>
            <a:miter lim="800000"/>
            <a:headEnd/>
            <a:tailEnd/>
          </a:ln>
        </p:spPr>
        <p:txBody>
          <a:bodyPr wrap="none">
            <a:spAutoFit/>
          </a:bodyPr>
          <a:lstStyle/>
          <a:p>
            <a:r>
              <a:rPr lang="en-US" sz="2800" dirty="0" smtClean="0"/>
              <a:t>All-Frequency </a:t>
            </a:r>
            <a:r>
              <a:rPr lang="en-US" sz="2800" dirty="0"/>
              <a:t>Shadows</a:t>
            </a:r>
          </a:p>
        </p:txBody>
      </p:sp>
      <p:sp>
        <p:nvSpPr>
          <p:cNvPr id="28" name="TextBox 27"/>
          <p:cNvSpPr txBox="1"/>
          <p:nvPr/>
        </p:nvSpPr>
        <p:spPr>
          <a:xfrm>
            <a:off x="2438400" y="4902200"/>
            <a:ext cx="4245073" cy="584775"/>
          </a:xfrm>
          <a:prstGeom prst="rect">
            <a:avLst/>
          </a:prstGeom>
          <a:solidFill>
            <a:schemeClr val="tx1"/>
          </a:solidFill>
          <a:effectLst>
            <a:outerShdw blurRad="50800" dist="38100" dir="2700000" algn="tl" rotWithShape="0">
              <a:prstClr val="black">
                <a:alpha val="40000"/>
              </a:prstClr>
            </a:outerShdw>
          </a:effectLst>
        </p:spPr>
        <p:txBody>
          <a:bodyPr wrap="none">
            <a:spAutoFit/>
          </a:bodyPr>
          <a:lstStyle/>
          <a:p>
            <a:pPr>
              <a:defRPr/>
            </a:pPr>
            <a:r>
              <a:rPr lang="en-US" sz="3200" dirty="0">
                <a:solidFill>
                  <a:schemeClr val="bg1"/>
                </a:solidFill>
              </a:rPr>
              <a:t>40 area lights </a:t>
            </a:r>
            <a:r>
              <a:rPr lang="en-US" sz="3200" dirty="0" smtClean="0">
                <a:solidFill>
                  <a:schemeClr val="bg1"/>
                </a:solidFill>
              </a:rPr>
              <a:t>@ </a:t>
            </a:r>
            <a:r>
              <a:rPr lang="en-US" sz="3200" dirty="0">
                <a:solidFill>
                  <a:schemeClr val="bg1"/>
                </a:solidFill>
              </a:rPr>
              <a:t>30Hz</a:t>
            </a:r>
          </a:p>
        </p:txBody>
      </p:sp>
      <p:sp>
        <p:nvSpPr>
          <p:cNvPr id="7" name="TextBox 6"/>
          <p:cNvSpPr txBox="1"/>
          <p:nvPr/>
        </p:nvSpPr>
        <p:spPr>
          <a:xfrm>
            <a:off x="838200" y="4038600"/>
            <a:ext cx="7475123" cy="1569660"/>
          </a:xfrm>
          <a:prstGeom prst="rect">
            <a:avLst/>
          </a:prstGeom>
          <a:solidFill>
            <a:schemeClr val="tx1"/>
          </a:solidFill>
          <a:effectLst>
            <a:outerShdw blurRad="50800" dist="38100" dir="2700000" algn="tl" rotWithShape="0">
              <a:prstClr val="black">
                <a:alpha val="40000"/>
              </a:prstClr>
            </a:outerShdw>
          </a:effectLst>
        </p:spPr>
        <p:txBody>
          <a:bodyPr wrap="none" rtlCol="0">
            <a:spAutoFit/>
          </a:bodyPr>
          <a:lstStyle/>
          <a:p>
            <a:r>
              <a:rPr lang="en-US" sz="3200" dirty="0" smtClean="0">
                <a:solidFill>
                  <a:schemeClr val="bg1"/>
                </a:solidFill>
              </a:rPr>
              <a:t>Goals:</a:t>
            </a:r>
          </a:p>
          <a:p>
            <a:pPr marL="342900" indent="-342900">
              <a:buFont typeface="+mj-lt"/>
              <a:buAutoNum type="arabicPeriod"/>
            </a:pPr>
            <a:r>
              <a:rPr lang="en-US" sz="3200" dirty="0" smtClean="0">
                <a:solidFill>
                  <a:schemeClr val="bg1"/>
                </a:solidFill>
              </a:rPr>
              <a:t>Real-time performance for many lights</a:t>
            </a:r>
          </a:p>
          <a:p>
            <a:pPr marL="342900" indent="-342900">
              <a:buFont typeface="+mj-lt"/>
              <a:buAutoNum type="arabicPeriod"/>
            </a:pPr>
            <a:r>
              <a:rPr lang="en-US" sz="3200" dirty="0" smtClean="0">
                <a:solidFill>
                  <a:schemeClr val="bg1"/>
                </a:solidFill>
              </a:rPr>
              <a:t>Plausible soft shadows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ChangeArrowheads="1"/>
          </p:cNvSpPr>
          <p:nvPr>
            <p:ph type="title" idx="4294967295"/>
          </p:nvPr>
        </p:nvSpPr>
        <p:spPr/>
        <p:txBody>
          <a:bodyPr/>
          <a:lstStyle/>
          <a:p>
            <a:pPr eaLnBrk="1" hangingPunct="1">
              <a:defRPr/>
            </a:pPr>
            <a:r>
              <a:rPr lang="en-GB" dirty="0" smtClean="0"/>
              <a:t>Complex illumination</a:t>
            </a:r>
          </a:p>
        </p:txBody>
      </p:sp>
      <p:pic>
        <p:nvPicPr>
          <p:cNvPr id="973828" name="Picture 4" descr="kitchen_cross_64.bmp"/>
          <p:cNvPicPr>
            <a:picLocks noChangeAspect="1"/>
          </p:cNvPicPr>
          <p:nvPr/>
        </p:nvPicPr>
        <p:blipFill>
          <a:blip r:embed="rId3"/>
          <a:srcRect/>
          <a:stretch>
            <a:fillRect/>
          </a:stretch>
        </p:blipFill>
        <p:spPr bwMode="auto">
          <a:xfrm>
            <a:off x="6288088" y="936625"/>
            <a:ext cx="798512" cy="1063625"/>
          </a:xfrm>
          <a:prstGeom prst="rect">
            <a:avLst/>
          </a:prstGeom>
          <a:noFill/>
          <a:ln w="9525">
            <a:noFill/>
            <a:miter lim="800000"/>
            <a:headEnd/>
            <a:tailEnd/>
          </a:ln>
        </p:spPr>
      </p:pic>
      <p:pic>
        <p:nvPicPr>
          <p:cNvPr id="973829" name="Picture 25" descr="AL2.bmp"/>
          <p:cNvPicPr>
            <a:picLocks noChangeAspect="1"/>
          </p:cNvPicPr>
          <p:nvPr/>
        </p:nvPicPr>
        <p:blipFill>
          <a:blip r:embed="rId4"/>
          <a:srcRect/>
          <a:stretch>
            <a:fillRect/>
          </a:stretch>
        </p:blipFill>
        <p:spPr bwMode="auto">
          <a:xfrm>
            <a:off x="38100" y="4800600"/>
            <a:ext cx="1016000" cy="762000"/>
          </a:xfrm>
          <a:prstGeom prst="rect">
            <a:avLst/>
          </a:prstGeom>
          <a:noFill/>
          <a:ln w="9525">
            <a:noFill/>
            <a:miter lim="800000"/>
            <a:headEnd/>
            <a:tailEnd/>
          </a:ln>
        </p:spPr>
      </p:pic>
      <p:pic>
        <p:nvPicPr>
          <p:cNvPr id="973830" name="Picture 26" descr="AL3.bmp"/>
          <p:cNvPicPr>
            <a:picLocks noChangeAspect="1"/>
          </p:cNvPicPr>
          <p:nvPr/>
        </p:nvPicPr>
        <p:blipFill>
          <a:blip r:embed="rId5"/>
          <a:srcRect/>
          <a:stretch>
            <a:fillRect/>
          </a:stretch>
        </p:blipFill>
        <p:spPr bwMode="auto">
          <a:xfrm>
            <a:off x="1371600" y="3733800"/>
            <a:ext cx="1016000" cy="762000"/>
          </a:xfrm>
          <a:prstGeom prst="rect">
            <a:avLst/>
          </a:prstGeom>
          <a:noFill/>
          <a:ln w="9525">
            <a:noFill/>
            <a:miter lim="800000"/>
            <a:headEnd/>
            <a:tailEnd/>
          </a:ln>
        </p:spPr>
      </p:pic>
      <p:pic>
        <p:nvPicPr>
          <p:cNvPr id="973831" name="Picture 27" descr="AL4.bmp"/>
          <p:cNvPicPr>
            <a:picLocks noChangeAspect="1"/>
          </p:cNvPicPr>
          <p:nvPr/>
        </p:nvPicPr>
        <p:blipFill>
          <a:blip r:embed="rId6"/>
          <a:srcRect/>
          <a:stretch>
            <a:fillRect/>
          </a:stretch>
        </p:blipFill>
        <p:spPr bwMode="auto">
          <a:xfrm>
            <a:off x="1257300" y="5295900"/>
            <a:ext cx="1016000" cy="762000"/>
          </a:xfrm>
          <a:prstGeom prst="rect">
            <a:avLst/>
          </a:prstGeom>
          <a:noFill/>
          <a:ln w="9525">
            <a:noFill/>
            <a:miter lim="800000"/>
            <a:headEnd/>
            <a:tailEnd/>
          </a:ln>
        </p:spPr>
      </p:pic>
      <p:pic>
        <p:nvPicPr>
          <p:cNvPr id="973832" name="Picture 28" descr="AL5.bmp"/>
          <p:cNvPicPr>
            <a:picLocks noChangeAspect="1"/>
          </p:cNvPicPr>
          <p:nvPr/>
        </p:nvPicPr>
        <p:blipFill>
          <a:blip r:embed="rId7"/>
          <a:srcRect/>
          <a:stretch>
            <a:fillRect/>
          </a:stretch>
        </p:blipFill>
        <p:spPr bwMode="auto">
          <a:xfrm>
            <a:off x="2819400" y="4953000"/>
            <a:ext cx="1016000" cy="762000"/>
          </a:xfrm>
          <a:prstGeom prst="rect">
            <a:avLst/>
          </a:prstGeom>
          <a:noFill/>
          <a:ln w="9525">
            <a:noFill/>
            <a:miter lim="800000"/>
            <a:headEnd/>
            <a:tailEnd/>
          </a:ln>
        </p:spPr>
      </p:pic>
      <p:pic>
        <p:nvPicPr>
          <p:cNvPr id="973833" name="Picture 29" descr="AL6.bmp"/>
          <p:cNvPicPr>
            <a:picLocks noChangeAspect="1"/>
          </p:cNvPicPr>
          <p:nvPr/>
        </p:nvPicPr>
        <p:blipFill>
          <a:blip r:embed="rId8"/>
          <a:srcRect/>
          <a:stretch>
            <a:fillRect/>
          </a:stretch>
        </p:blipFill>
        <p:spPr bwMode="auto">
          <a:xfrm>
            <a:off x="3162300" y="3771900"/>
            <a:ext cx="1016000" cy="762000"/>
          </a:xfrm>
          <a:prstGeom prst="rect">
            <a:avLst/>
          </a:prstGeom>
          <a:noFill/>
          <a:ln w="9525">
            <a:noFill/>
            <a:miter lim="800000"/>
            <a:headEnd/>
            <a:tailEnd/>
          </a:ln>
        </p:spPr>
      </p:pic>
      <p:pic>
        <p:nvPicPr>
          <p:cNvPr id="973834" name="Picture 30" descr="AL10.bmp"/>
          <p:cNvPicPr>
            <a:picLocks noChangeAspect="1"/>
          </p:cNvPicPr>
          <p:nvPr/>
        </p:nvPicPr>
        <p:blipFill>
          <a:blip r:embed="rId9"/>
          <a:srcRect/>
          <a:stretch>
            <a:fillRect/>
          </a:stretch>
        </p:blipFill>
        <p:spPr bwMode="auto">
          <a:xfrm>
            <a:off x="2400300" y="2628900"/>
            <a:ext cx="1016000" cy="762000"/>
          </a:xfrm>
          <a:prstGeom prst="rect">
            <a:avLst/>
          </a:prstGeom>
          <a:noFill/>
          <a:ln w="9525">
            <a:noFill/>
            <a:miter lim="800000"/>
            <a:headEnd/>
            <a:tailEnd/>
          </a:ln>
        </p:spPr>
      </p:pic>
      <p:pic>
        <p:nvPicPr>
          <p:cNvPr id="973835" name="Picture 31" descr="AL11.bmp"/>
          <p:cNvPicPr>
            <a:picLocks noChangeAspect="1"/>
          </p:cNvPicPr>
          <p:nvPr/>
        </p:nvPicPr>
        <p:blipFill>
          <a:blip r:embed="rId10"/>
          <a:srcRect/>
          <a:stretch>
            <a:fillRect/>
          </a:stretch>
        </p:blipFill>
        <p:spPr bwMode="auto">
          <a:xfrm>
            <a:off x="152400" y="2857500"/>
            <a:ext cx="1016000" cy="762000"/>
          </a:xfrm>
          <a:prstGeom prst="rect">
            <a:avLst/>
          </a:prstGeom>
          <a:noFill/>
          <a:ln w="9525">
            <a:noFill/>
            <a:miter lim="800000"/>
            <a:headEnd/>
            <a:tailEnd/>
          </a:ln>
        </p:spPr>
      </p:pic>
      <p:sp>
        <p:nvSpPr>
          <p:cNvPr id="973836" name="TextBox 35"/>
          <p:cNvSpPr txBox="1">
            <a:spLocks noChangeArrowheads="1"/>
          </p:cNvSpPr>
          <p:nvPr/>
        </p:nvSpPr>
        <p:spPr bwMode="auto">
          <a:xfrm>
            <a:off x="304800" y="3619500"/>
            <a:ext cx="551754" cy="369332"/>
          </a:xfrm>
          <a:prstGeom prst="rect">
            <a:avLst/>
          </a:prstGeom>
          <a:noFill/>
          <a:ln w="9525">
            <a:noFill/>
            <a:miter lim="800000"/>
            <a:headEnd/>
            <a:tailEnd/>
          </a:ln>
        </p:spPr>
        <p:txBody>
          <a:bodyPr wrap="none">
            <a:spAutoFit/>
          </a:bodyPr>
          <a:lstStyle/>
          <a:p>
            <a:r>
              <a:rPr lang="en-US" dirty="0"/>
              <a:t>AL</a:t>
            </a:r>
            <a:r>
              <a:rPr lang="en-US" baseline="-25000" dirty="0"/>
              <a:t>1</a:t>
            </a:r>
          </a:p>
        </p:txBody>
      </p:sp>
      <p:sp>
        <p:nvSpPr>
          <p:cNvPr id="973837" name="TextBox 36"/>
          <p:cNvSpPr txBox="1">
            <a:spLocks noChangeArrowheads="1"/>
          </p:cNvSpPr>
          <p:nvPr/>
        </p:nvSpPr>
        <p:spPr bwMode="auto">
          <a:xfrm>
            <a:off x="242888" y="5562600"/>
            <a:ext cx="551754" cy="369332"/>
          </a:xfrm>
          <a:prstGeom prst="rect">
            <a:avLst/>
          </a:prstGeom>
          <a:noFill/>
          <a:ln w="9525">
            <a:noFill/>
            <a:miter lim="800000"/>
            <a:headEnd/>
            <a:tailEnd/>
          </a:ln>
        </p:spPr>
        <p:txBody>
          <a:bodyPr wrap="none">
            <a:spAutoFit/>
          </a:bodyPr>
          <a:lstStyle/>
          <a:p>
            <a:r>
              <a:rPr lang="en-US" dirty="0"/>
              <a:t>AL</a:t>
            </a:r>
            <a:r>
              <a:rPr lang="en-US" baseline="-25000" dirty="0"/>
              <a:t>4</a:t>
            </a:r>
          </a:p>
        </p:txBody>
      </p:sp>
      <p:sp>
        <p:nvSpPr>
          <p:cNvPr id="973838" name="TextBox 37"/>
          <p:cNvSpPr txBox="1">
            <a:spLocks noChangeArrowheads="1"/>
          </p:cNvSpPr>
          <p:nvPr/>
        </p:nvSpPr>
        <p:spPr bwMode="auto">
          <a:xfrm>
            <a:off x="1562100" y="4430713"/>
            <a:ext cx="636713" cy="369332"/>
          </a:xfrm>
          <a:prstGeom prst="rect">
            <a:avLst/>
          </a:prstGeom>
          <a:noFill/>
          <a:ln w="9525">
            <a:noFill/>
            <a:miter lim="800000"/>
            <a:headEnd/>
            <a:tailEnd/>
          </a:ln>
        </p:spPr>
        <p:txBody>
          <a:bodyPr wrap="none">
            <a:spAutoFit/>
          </a:bodyPr>
          <a:lstStyle/>
          <a:p>
            <a:r>
              <a:rPr lang="en-US" dirty="0"/>
              <a:t>AL</a:t>
            </a:r>
            <a:r>
              <a:rPr lang="en-US" baseline="-25000" dirty="0"/>
              <a:t>19</a:t>
            </a:r>
          </a:p>
        </p:txBody>
      </p:sp>
      <p:sp>
        <p:nvSpPr>
          <p:cNvPr id="973839" name="TextBox 38"/>
          <p:cNvSpPr txBox="1">
            <a:spLocks noChangeArrowheads="1"/>
          </p:cNvSpPr>
          <p:nvPr/>
        </p:nvSpPr>
        <p:spPr bwMode="auto">
          <a:xfrm>
            <a:off x="1371600" y="5981700"/>
            <a:ext cx="636713" cy="369332"/>
          </a:xfrm>
          <a:prstGeom prst="rect">
            <a:avLst/>
          </a:prstGeom>
          <a:noFill/>
          <a:ln w="9525">
            <a:noFill/>
            <a:miter lim="800000"/>
            <a:headEnd/>
            <a:tailEnd/>
          </a:ln>
        </p:spPr>
        <p:txBody>
          <a:bodyPr wrap="none">
            <a:spAutoFit/>
          </a:bodyPr>
          <a:lstStyle/>
          <a:p>
            <a:r>
              <a:rPr lang="en-US" dirty="0"/>
              <a:t>AL</a:t>
            </a:r>
            <a:r>
              <a:rPr lang="en-US" baseline="-25000" dirty="0"/>
              <a:t>14</a:t>
            </a:r>
          </a:p>
        </p:txBody>
      </p:sp>
      <p:sp>
        <p:nvSpPr>
          <p:cNvPr id="973840" name="TextBox 39"/>
          <p:cNvSpPr txBox="1">
            <a:spLocks noChangeArrowheads="1"/>
          </p:cNvSpPr>
          <p:nvPr/>
        </p:nvSpPr>
        <p:spPr bwMode="auto">
          <a:xfrm>
            <a:off x="2667000" y="3429000"/>
            <a:ext cx="636713" cy="369332"/>
          </a:xfrm>
          <a:prstGeom prst="rect">
            <a:avLst/>
          </a:prstGeom>
          <a:noFill/>
          <a:ln w="9525">
            <a:noFill/>
            <a:miter lim="800000"/>
            <a:headEnd/>
            <a:tailEnd/>
          </a:ln>
        </p:spPr>
        <p:txBody>
          <a:bodyPr wrap="none">
            <a:spAutoFit/>
          </a:bodyPr>
          <a:lstStyle/>
          <a:p>
            <a:r>
              <a:rPr lang="en-US" dirty="0"/>
              <a:t>AL</a:t>
            </a:r>
            <a:r>
              <a:rPr lang="en-US" baseline="-25000" dirty="0"/>
              <a:t>24</a:t>
            </a:r>
          </a:p>
        </p:txBody>
      </p:sp>
      <p:sp>
        <p:nvSpPr>
          <p:cNvPr id="973841" name="TextBox 40"/>
          <p:cNvSpPr txBox="1">
            <a:spLocks noChangeArrowheads="1"/>
          </p:cNvSpPr>
          <p:nvPr/>
        </p:nvSpPr>
        <p:spPr bwMode="auto">
          <a:xfrm>
            <a:off x="2895600" y="5649913"/>
            <a:ext cx="636713" cy="369332"/>
          </a:xfrm>
          <a:prstGeom prst="rect">
            <a:avLst/>
          </a:prstGeom>
          <a:noFill/>
          <a:ln w="9525">
            <a:noFill/>
            <a:miter lim="800000"/>
            <a:headEnd/>
            <a:tailEnd/>
          </a:ln>
        </p:spPr>
        <p:txBody>
          <a:bodyPr wrap="none">
            <a:spAutoFit/>
          </a:bodyPr>
          <a:lstStyle/>
          <a:p>
            <a:r>
              <a:rPr lang="en-US" dirty="0"/>
              <a:t>AL</a:t>
            </a:r>
            <a:r>
              <a:rPr lang="en-US" baseline="-25000" dirty="0"/>
              <a:t>40</a:t>
            </a:r>
          </a:p>
        </p:txBody>
      </p:sp>
      <p:sp>
        <p:nvSpPr>
          <p:cNvPr id="973842" name="TextBox 41"/>
          <p:cNvSpPr txBox="1">
            <a:spLocks noChangeArrowheads="1"/>
          </p:cNvSpPr>
          <p:nvPr/>
        </p:nvSpPr>
        <p:spPr bwMode="auto">
          <a:xfrm>
            <a:off x="3276600" y="4468813"/>
            <a:ext cx="636713" cy="369332"/>
          </a:xfrm>
          <a:prstGeom prst="rect">
            <a:avLst/>
          </a:prstGeom>
          <a:noFill/>
          <a:ln w="9525">
            <a:noFill/>
            <a:miter lim="800000"/>
            <a:headEnd/>
            <a:tailEnd/>
          </a:ln>
        </p:spPr>
        <p:txBody>
          <a:bodyPr wrap="none">
            <a:spAutoFit/>
          </a:bodyPr>
          <a:lstStyle/>
          <a:p>
            <a:r>
              <a:rPr lang="en-US" dirty="0"/>
              <a:t>AL</a:t>
            </a:r>
            <a:r>
              <a:rPr lang="en-US" baseline="-25000" dirty="0"/>
              <a:t>33</a:t>
            </a:r>
          </a:p>
        </p:txBody>
      </p:sp>
      <p:sp>
        <p:nvSpPr>
          <p:cNvPr id="973843" name="TextBox 45"/>
          <p:cNvSpPr txBox="1">
            <a:spLocks noChangeArrowheads="1"/>
          </p:cNvSpPr>
          <p:nvPr/>
        </p:nvSpPr>
        <p:spPr bwMode="auto">
          <a:xfrm>
            <a:off x="266700" y="4152900"/>
            <a:ext cx="615950" cy="450850"/>
          </a:xfrm>
          <a:prstGeom prst="rect">
            <a:avLst/>
          </a:prstGeom>
          <a:noFill/>
          <a:ln w="9525">
            <a:noFill/>
            <a:miter lim="800000"/>
            <a:headEnd/>
            <a:tailEnd/>
          </a:ln>
        </p:spPr>
        <p:txBody>
          <a:bodyPr vert="eaVert" wrap="none">
            <a:spAutoFit/>
          </a:bodyPr>
          <a:lstStyle/>
          <a:p>
            <a:r>
              <a:rPr lang="en-US" sz="2800" b="1"/>
              <a:t>…</a:t>
            </a:r>
          </a:p>
        </p:txBody>
      </p:sp>
      <p:sp>
        <p:nvSpPr>
          <p:cNvPr id="973844" name="TextBox 46"/>
          <p:cNvSpPr txBox="1">
            <a:spLocks noChangeArrowheads="1"/>
          </p:cNvSpPr>
          <p:nvPr/>
        </p:nvSpPr>
        <p:spPr bwMode="auto">
          <a:xfrm>
            <a:off x="1638300" y="4768850"/>
            <a:ext cx="615950" cy="450850"/>
          </a:xfrm>
          <a:prstGeom prst="rect">
            <a:avLst/>
          </a:prstGeom>
          <a:noFill/>
          <a:ln w="9525">
            <a:noFill/>
            <a:miter lim="800000"/>
            <a:headEnd/>
            <a:tailEnd/>
          </a:ln>
        </p:spPr>
        <p:txBody>
          <a:bodyPr vert="eaVert" wrap="none">
            <a:spAutoFit/>
          </a:bodyPr>
          <a:lstStyle/>
          <a:p>
            <a:r>
              <a:rPr lang="en-US" sz="2800" b="1"/>
              <a:t>…</a:t>
            </a:r>
          </a:p>
        </p:txBody>
      </p:sp>
      <p:sp>
        <p:nvSpPr>
          <p:cNvPr id="973845" name="TextBox 47"/>
          <p:cNvSpPr txBox="1">
            <a:spLocks noChangeArrowheads="1"/>
          </p:cNvSpPr>
          <p:nvPr/>
        </p:nvSpPr>
        <p:spPr bwMode="auto">
          <a:xfrm rot="-5400000">
            <a:off x="2470150" y="3733800"/>
            <a:ext cx="615950" cy="450850"/>
          </a:xfrm>
          <a:prstGeom prst="rect">
            <a:avLst/>
          </a:prstGeom>
          <a:noFill/>
          <a:ln w="9525">
            <a:noFill/>
            <a:miter lim="800000"/>
            <a:headEnd/>
            <a:tailEnd/>
          </a:ln>
        </p:spPr>
        <p:txBody>
          <a:bodyPr vert="eaVert" wrap="none">
            <a:spAutoFit/>
          </a:bodyPr>
          <a:lstStyle/>
          <a:p>
            <a:r>
              <a:rPr lang="en-US" sz="2800" b="1"/>
              <a:t>…</a:t>
            </a:r>
          </a:p>
        </p:txBody>
      </p:sp>
      <p:pic>
        <p:nvPicPr>
          <p:cNvPr id="973846" name="Picture 48" descr="AL_ALL.bmp"/>
          <p:cNvPicPr>
            <a:picLocks noChangeAspect="1"/>
          </p:cNvPicPr>
          <p:nvPr/>
        </p:nvPicPr>
        <p:blipFill>
          <a:blip r:embed="rId11"/>
          <a:srcRect/>
          <a:stretch>
            <a:fillRect/>
          </a:stretch>
        </p:blipFill>
        <p:spPr bwMode="auto">
          <a:xfrm>
            <a:off x="4889500" y="2738438"/>
            <a:ext cx="4064000" cy="3048000"/>
          </a:xfrm>
          <a:prstGeom prst="rect">
            <a:avLst/>
          </a:prstGeom>
          <a:noFill/>
          <a:ln w="9525">
            <a:noFill/>
            <a:miter lim="800000"/>
            <a:headEnd/>
            <a:tailEnd/>
          </a:ln>
        </p:spPr>
      </p:pic>
      <p:sp>
        <p:nvSpPr>
          <p:cNvPr id="50" name="Left Brace 49"/>
          <p:cNvSpPr/>
          <p:nvPr/>
        </p:nvSpPr>
        <p:spPr>
          <a:xfrm flipH="1">
            <a:off x="4343400" y="3124200"/>
            <a:ext cx="266700" cy="25146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6" name="Rectangle 5"/>
          <p:cNvSpPr txBox="1">
            <a:spLocks noChangeArrowheads="1"/>
          </p:cNvSpPr>
          <p:nvPr/>
        </p:nvSpPr>
        <p:spPr bwMode="auto">
          <a:xfrm>
            <a:off x="152400" y="1143000"/>
            <a:ext cx="8890000" cy="5105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336699"/>
              </a:buClr>
              <a:buSzTx/>
              <a:buFont typeface="Wingdings" pitchFamily="2" charset="2"/>
              <a:buChar char="§"/>
              <a:tabLst/>
              <a:defRPr/>
            </a:pPr>
            <a:r>
              <a:rPr kumimoji="0" lang="en-GB" sz="2800" b="0" i="0" u="none" strike="noStrike" kern="0" cap="none" spc="0" normalizeH="0" baseline="0" noProof="0" dirty="0" smtClean="0">
                <a:ln>
                  <a:noFill/>
                </a:ln>
                <a:solidFill>
                  <a:schemeClr val="accent3"/>
                </a:solidFill>
                <a:effectLst/>
                <a:uLnTx/>
                <a:uFillTx/>
                <a:latin typeface="+mn-lt"/>
                <a:ea typeface="+mn-ea"/>
                <a:cs typeface="+mn-cs"/>
              </a:rPr>
              <a:t>Area light generation</a:t>
            </a:r>
          </a:p>
          <a:p>
            <a:pPr marL="342900" marR="0" lvl="0" indent="-342900" algn="l" defTabSz="914400" rtl="0" eaLnBrk="1" fontAlgn="base" latinLnBrk="0" hangingPunct="1">
              <a:lnSpc>
                <a:spcPct val="100000"/>
              </a:lnSpc>
              <a:spcBef>
                <a:spcPct val="20000"/>
              </a:spcBef>
              <a:spcAft>
                <a:spcPct val="0"/>
              </a:spcAft>
              <a:buClr>
                <a:srgbClr val="336699"/>
              </a:buClr>
              <a:buSzTx/>
              <a:buFont typeface="Wingdings" pitchFamily="2" charset="2"/>
              <a:buChar char="§"/>
              <a:tabLst/>
              <a:defRPr/>
            </a:pPr>
            <a:r>
              <a:rPr kumimoji="0" lang="en-GB" sz="2800" b="0" i="0" u="none" strike="noStrike" kern="0" cap="none" spc="0" normalizeH="0" baseline="0" noProof="0" dirty="0" smtClean="0">
                <a:ln>
                  <a:noFill/>
                </a:ln>
                <a:solidFill>
                  <a:schemeClr val="tx1">
                    <a:lumMod val="65000"/>
                  </a:schemeClr>
                </a:solidFill>
                <a:effectLst/>
                <a:uLnTx/>
                <a:uFillTx/>
                <a:latin typeface="+mn-lt"/>
                <a:ea typeface="+mn-ea"/>
                <a:cs typeface="+mn-cs"/>
              </a:rPr>
              <a:t>Render shadow for each light</a:t>
            </a:r>
          </a:p>
          <a:p>
            <a:pPr marL="342900" marR="0" lvl="0" indent="-342900" algn="l" defTabSz="914400" rtl="0" eaLnBrk="1" fontAlgn="base" latinLnBrk="0" hangingPunct="1">
              <a:lnSpc>
                <a:spcPct val="100000"/>
              </a:lnSpc>
              <a:spcBef>
                <a:spcPct val="20000"/>
              </a:spcBef>
              <a:spcAft>
                <a:spcPct val="0"/>
              </a:spcAft>
              <a:buClr>
                <a:srgbClr val="336699"/>
              </a:buClr>
              <a:buSzTx/>
              <a:buFont typeface="Wingdings" pitchFamily="2" charset="2"/>
              <a:buChar char="§"/>
              <a:tabLst/>
              <a:defRPr/>
            </a:pPr>
            <a:r>
              <a:rPr lang="en-GB" sz="2800" kern="0" dirty="0" smtClean="0">
                <a:latin typeface="+mn-lt"/>
              </a:rPr>
              <a:t>Accumulate results</a:t>
            </a:r>
            <a:endParaRPr kumimoji="0" lang="en-GB" sz="28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336699"/>
              </a:buClr>
              <a:buSzTx/>
              <a:buFont typeface="Wingdings" pitchFamily="2" charset="2"/>
              <a:buChar char="§"/>
              <a:tabLst/>
              <a:defRPr/>
            </a:pPr>
            <a:endParaRPr kumimoji="0" lang="en-GB" sz="2800" b="0" i="0" u="none" strike="noStrike" kern="0" cap="none" spc="0" normalizeH="0" baseline="0" noProof="0" dirty="0" smtClean="0">
              <a:ln>
                <a:noFill/>
              </a:ln>
              <a:solidFill>
                <a:schemeClr val="accent3"/>
              </a:solidFill>
              <a:effectLst/>
              <a:uLnTx/>
              <a:uFillTx/>
              <a:latin typeface="+mn-lt"/>
              <a:ea typeface="+mn-ea"/>
              <a:cs typeface="+mn-cs"/>
            </a:endParaRPr>
          </a:p>
        </p:txBody>
      </p:sp>
      <p:grpSp>
        <p:nvGrpSpPr>
          <p:cNvPr id="51" name="Group 29"/>
          <p:cNvGrpSpPr>
            <a:grpSpLocks/>
          </p:cNvGrpSpPr>
          <p:nvPr/>
        </p:nvGrpSpPr>
        <p:grpSpPr bwMode="auto">
          <a:xfrm>
            <a:off x="7467600" y="952500"/>
            <a:ext cx="711200" cy="1066800"/>
            <a:chOff x="5446712" y="1711325"/>
            <a:chExt cx="1830388" cy="2441575"/>
          </a:xfrm>
        </p:grpSpPr>
        <p:pic>
          <p:nvPicPr>
            <p:cNvPr id="52" name="Picture 4" descr="kitchen_cross_64.bmp"/>
            <p:cNvPicPr>
              <a:picLocks noChangeAspect="1"/>
            </p:cNvPicPr>
            <p:nvPr/>
          </p:nvPicPr>
          <p:blipFill>
            <a:blip r:embed="rId12" cstate="print"/>
            <a:srcRect/>
            <a:stretch>
              <a:fillRect/>
            </a:stretch>
          </p:blipFill>
          <p:spPr bwMode="auto">
            <a:xfrm>
              <a:off x="5446712" y="1711325"/>
              <a:ext cx="1830388" cy="2441575"/>
            </a:xfrm>
            <a:prstGeom prst="rect">
              <a:avLst/>
            </a:prstGeom>
            <a:noFill/>
            <a:ln w="9525">
              <a:noFill/>
              <a:miter lim="800000"/>
              <a:headEnd/>
              <a:tailEnd/>
            </a:ln>
          </p:spPr>
        </p:pic>
        <p:sp>
          <p:nvSpPr>
            <p:cNvPr id="53" name="Rectangle 52"/>
            <p:cNvSpPr/>
            <p:nvPr/>
          </p:nvSpPr>
          <p:spPr>
            <a:xfrm>
              <a:off x="6057899" y="23241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4" name="Rectangle 53"/>
            <p:cNvSpPr/>
            <p:nvPr/>
          </p:nvSpPr>
          <p:spPr>
            <a:xfrm>
              <a:off x="6438900" y="2400300"/>
              <a:ext cx="228600" cy="2286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Rectangle 54"/>
            <p:cNvSpPr/>
            <p:nvPr/>
          </p:nvSpPr>
          <p:spPr>
            <a:xfrm>
              <a:off x="6057899" y="17145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Rectangle 55"/>
            <p:cNvSpPr/>
            <p:nvPr/>
          </p:nvSpPr>
          <p:spPr>
            <a:xfrm>
              <a:off x="6095999" y="1790700"/>
              <a:ext cx="266700" cy="266700"/>
            </a:xfrm>
            <a:prstGeom prst="rect">
              <a:avLst/>
            </a:prstGeom>
            <a:solidFill>
              <a:srgbClr val="BC6F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Rectangle 56"/>
            <p:cNvSpPr/>
            <p:nvPr/>
          </p:nvSpPr>
          <p:spPr>
            <a:xfrm>
              <a:off x="6172199" y="1866900"/>
              <a:ext cx="76200" cy="76200"/>
            </a:xfrm>
            <a:prstGeom prst="rect">
              <a:avLst/>
            </a:prstGeom>
            <a:solidFill>
              <a:srgbClr val="FF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Rectangle 57"/>
            <p:cNvSpPr/>
            <p:nvPr/>
          </p:nvSpPr>
          <p:spPr>
            <a:xfrm>
              <a:off x="5448299" y="23241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Rectangle 58"/>
            <p:cNvSpPr/>
            <p:nvPr/>
          </p:nvSpPr>
          <p:spPr>
            <a:xfrm>
              <a:off x="5676899" y="2362200"/>
              <a:ext cx="381000" cy="419100"/>
            </a:xfrm>
            <a:prstGeom prst="rect">
              <a:avLst/>
            </a:prstGeom>
            <a:solidFill>
              <a:srgbClr val="5756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0" name="Rectangle 59"/>
            <p:cNvSpPr/>
            <p:nvPr/>
          </p:nvSpPr>
          <p:spPr>
            <a:xfrm>
              <a:off x="5905499" y="2454275"/>
              <a:ext cx="128588" cy="136525"/>
            </a:xfrm>
            <a:prstGeom prst="rect">
              <a:avLst/>
            </a:prstGeom>
            <a:solidFill>
              <a:srgbClr val="6375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 name="Rectangle 60"/>
            <p:cNvSpPr/>
            <p:nvPr/>
          </p:nvSpPr>
          <p:spPr>
            <a:xfrm>
              <a:off x="6095999" y="2400300"/>
              <a:ext cx="266700" cy="266700"/>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2" name="Rectangle 61"/>
            <p:cNvSpPr/>
            <p:nvPr/>
          </p:nvSpPr>
          <p:spPr>
            <a:xfrm>
              <a:off x="6057899" y="2362200"/>
              <a:ext cx="190500" cy="190500"/>
            </a:xfrm>
            <a:prstGeom prst="rect">
              <a:avLst/>
            </a:prstGeom>
            <a:solidFill>
              <a:srgbClr val="EBF5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3" name="Rectangle 62"/>
            <p:cNvSpPr/>
            <p:nvPr/>
          </p:nvSpPr>
          <p:spPr>
            <a:xfrm>
              <a:off x="6210299" y="2438400"/>
              <a:ext cx="114300" cy="11430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4" name="Rectangle 63"/>
            <p:cNvSpPr/>
            <p:nvPr/>
          </p:nvSpPr>
          <p:spPr>
            <a:xfrm>
              <a:off x="6515100" y="2514600"/>
              <a:ext cx="152400" cy="152400"/>
            </a:xfrm>
            <a:prstGeom prst="rect">
              <a:avLst/>
            </a:prstGeom>
            <a:solidFill>
              <a:srgbClr val="EBF0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5" name="Rectangle 64"/>
            <p:cNvSpPr/>
            <p:nvPr/>
          </p:nvSpPr>
          <p:spPr>
            <a:xfrm>
              <a:off x="6134099" y="2705100"/>
              <a:ext cx="228600" cy="228600"/>
            </a:xfrm>
            <a:prstGeom prst="rect">
              <a:avLst/>
            </a:prstGeom>
            <a:solidFill>
              <a:srgbClr val="C8E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6" name="Rectangle 65"/>
            <p:cNvSpPr/>
            <p:nvPr/>
          </p:nvSpPr>
          <p:spPr>
            <a:xfrm>
              <a:off x="6400800" y="2705100"/>
              <a:ext cx="228600" cy="228600"/>
            </a:xfrm>
            <a:prstGeom prst="rect">
              <a:avLst/>
            </a:prstGeom>
            <a:solidFill>
              <a:srgbClr val="C8E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7" name="Rectangle 66"/>
            <p:cNvSpPr/>
            <p:nvPr/>
          </p:nvSpPr>
          <p:spPr>
            <a:xfrm>
              <a:off x="6667500" y="2324100"/>
              <a:ext cx="609600" cy="609600"/>
            </a:xfrm>
            <a:prstGeom prst="rect">
              <a:avLst/>
            </a:prstGeom>
            <a:solidFill>
              <a:srgbClr val="3A373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8" name="Rectangle 67"/>
            <p:cNvSpPr/>
            <p:nvPr/>
          </p:nvSpPr>
          <p:spPr>
            <a:xfrm>
              <a:off x="6667500" y="2362200"/>
              <a:ext cx="304800" cy="342900"/>
            </a:xfrm>
            <a:prstGeom prst="rect">
              <a:avLst/>
            </a:prstGeom>
            <a:solidFill>
              <a:srgbClr val="4747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9" name="Rectangle 68"/>
            <p:cNvSpPr/>
            <p:nvPr/>
          </p:nvSpPr>
          <p:spPr>
            <a:xfrm>
              <a:off x="6057899" y="2933700"/>
              <a:ext cx="609600" cy="609600"/>
            </a:xfrm>
            <a:prstGeom prst="rect">
              <a:avLst/>
            </a:prstGeom>
            <a:solidFill>
              <a:srgbClr val="2619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0" name="Rectangle 69"/>
            <p:cNvSpPr/>
            <p:nvPr/>
          </p:nvSpPr>
          <p:spPr>
            <a:xfrm>
              <a:off x="6057899" y="3543300"/>
              <a:ext cx="609600" cy="609600"/>
            </a:xfrm>
            <a:prstGeom prst="rect">
              <a:avLst/>
            </a:prstGeom>
            <a:solidFill>
              <a:srgbClr val="2619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1" name="Rectangle 70"/>
            <p:cNvSpPr/>
            <p:nvPr/>
          </p:nvSpPr>
          <p:spPr>
            <a:xfrm>
              <a:off x="6134099" y="3695700"/>
              <a:ext cx="457200" cy="419100"/>
            </a:xfrm>
            <a:prstGeom prst="rect">
              <a:avLst/>
            </a:prstGeom>
            <a:solidFill>
              <a:srgbClr val="4A3E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2" name="Rectangle 71"/>
            <p:cNvSpPr/>
            <p:nvPr/>
          </p:nvSpPr>
          <p:spPr>
            <a:xfrm>
              <a:off x="6057899" y="3581400"/>
              <a:ext cx="228600" cy="228600"/>
            </a:xfrm>
            <a:prstGeom prst="rect">
              <a:avLst/>
            </a:prstGeom>
            <a:solidFill>
              <a:srgbClr val="382F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3" name="Rectangle 72"/>
            <p:cNvSpPr/>
            <p:nvPr/>
          </p:nvSpPr>
          <p:spPr>
            <a:xfrm>
              <a:off x="6362700" y="3886200"/>
              <a:ext cx="304800" cy="266700"/>
            </a:xfrm>
            <a:prstGeom prst="rect">
              <a:avLst/>
            </a:prstGeom>
            <a:solidFill>
              <a:srgbClr val="382D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4" name="Rectangle 73"/>
            <p:cNvSpPr/>
            <p:nvPr/>
          </p:nvSpPr>
          <p:spPr>
            <a:xfrm>
              <a:off x="6477000" y="2438400"/>
              <a:ext cx="114300" cy="11430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873" name="Rectangle 2"/>
          <p:cNvSpPr>
            <a:spLocks noGrp="1" noChangeArrowheads="1"/>
          </p:cNvSpPr>
          <p:nvPr>
            <p:ph type="title"/>
          </p:nvPr>
        </p:nvSpPr>
        <p:spPr/>
        <p:txBody>
          <a:bodyPr/>
          <a:lstStyle/>
          <a:p>
            <a:r>
              <a:rPr lang="en-US" dirty="0" smtClean="0">
                <a:effectLst/>
              </a:rPr>
              <a:t>Results</a:t>
            </a:r>
          </a:p>
        </p:txBody>
      </p:sp>
      <p:sp>
        <p:nvSpPr>
          <p:cNvPr id="975874" name="Rectangle 3"/>
          <p:cNvSpPr>
            <a:spLocks noGrp="1" noChangeArrowheads="1"/>
          </p:cNvSpPr>
          <p:nvPr>
            <p:ph type="body" idx="1"/>
          </p:nvPr>
        </p:nvSpPr>
        <p:spPr>
          <a:xfrm>
            <a:off x="152400" y="914400"/>
            <a:ext cx="8890000" cy="5372100"/>
          </a:xfrm>
        </p:spPr>
        <p:txBody>
          <a:bodyPr/>
          <a:lstStyle/>
          <a:p>
            <a:r>
              <a:rPr lang="en-US" dirty="0" smtClean="0"/>
              <a:t>Dragon scene rendered from 1 to 40 lights</a:t>
            </a:r>
          </a:p>
        </p:txBody>
      </p:sp>
      <p:pic>
        <p:nvPicPr>
          <p:cNvPr id="5" name="SplitDragon.wmv">
            <a:hlinkClick r:id="" action="ppaction://media"/>
          </p:cNvPr>
          <p:cNvPicPr>
            <a:picLocks noRot="1" noChangeAspect="1"/>
          </p:cNvPicPr>
          <p:nvPr>
            <a:videoFile r:link="rId1"/>
          </p:nvPr>
        </p:nvPicPr>
        <p:blipFill>
          <a:blip r:embed="rId4"/>
          <a:stretch>
            <a:fillRect/>
          </a:stretch>
        </p:blipFill>
        <p:spPr>
          <a:xfrm>
            <a:off x="1524000" y="1524000"/>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9860" name="Picture 4" descr="D:\latexdocs\convolution_shadow_maps\CSSM_RTGI\talk\512comp_cssm04.png"/>
          <p:cNvPicPr>
            <a:picLocks noChangeAspect="1" noChangeArrowheads="1"/>
          </p:cNvPicPr>
          <p:nvPr/>
        </p:nvPicPr>
        <p:blipFill>
          <a:blip r:embed="rId3"/>
          <a:srcRect/>
          <a:stretch>
            <a:fillRect/>
          </a:stretch>
        </p:blipFill>
        <p:spPr bwMode="auto">
          <a:xfrm>
            <a:off x="4699001" y="1028700"/>
            <a:ext cx="4302124" cy="3441700"/>
          </a:xfrm>
          <a:prstGeom prst="rect">
            <a:avLst/>
          </a:prstGeom>
          <a:noFill/>
        </p:spPr>
      </p:pic>
      <p:pic>
        <p:nvPicPr>
          <p:cNvPr id="1529861" name="Picture 5" descr="D:\latexdocs\convolution_shadow_maps\CSSM_RTGI\talk\comp_rt.png"/>
          <p:cNvPicPr>
            <a:picLocks noChangeAspect="1" noChangeArrowheads="1"/>
          </p:cNvPicPr>
          <p:nvPr/>
        </p:nvPicPr>
        <p:blipFill>
          <a:blip r:embed="rId4"/>
          <a:srcRect/>
          <a:stretch>
            <a:fillRect/>
          </a:stretch>
        </p:blipFill>
        <p:spPr bwMode="auto">
          <a:xfrm>
            <a:off x="142875" y="1028700"/>
            <a:ext cx="4302126" cy="3441698"/>
          </a:xfrm>
          <a:prstGeom prst="rect">
            <a:avLst/>
          </a:prstGeom>
          <a:noFill/>
        </p:spPr>
      </p:pic>
      <p:sp>
        <p:nvSpPr>
          <p:cNvPr id="8" name="TextBox 7"/>
          <p:cNvSpPr txBox="1"/>
          <p:nvPr/>
        </p:nvSpPr>
        <p:spPr>
          <a:xfrm>
            <a:off x="1426196" y="4546600"/>
            <a:ext cx="1705916" cy="523220"/>
          </a:xfrm>
          <a:prstGeom prst="rect">
            <a:avLst/>
          </a:prstGeom>
          <a:noFill/>
        </p:spPr>
        <p:txBody>
          <a:bodyPr wrap="none" rtlCol="0">
            <a:spAutoFit/>
          </a:bodyPr>
          <a:lstStyle/>
          <a:p>
            <a:r>
              <a:rPr lang="en-US" sz="2800" dirty="0" smtClean="0"/>
              <a:t>reference</a:t>
            </a:r>
            <a:endParaRPr lang="en-US" sz="2800" dirty="0"/>
          </a:p>
        </p:txBody>
      </p:sp>
      <p:sp>
        <p:nvSpPr>
          <p:cNvPr id="9" name="TextBox 8"/>
          <p:cNvSpPr txBox="1"/>
          <p:nvPr/>
        </p:nvSpPr>
        <p:spPr>
          <a:xfrm>
            <a:off x="5182687" y="4546600"/>
            <a:ext cx="3466013" cy="954107"/>
          </a:xfrm>
          <a:prstGeom prst="rect">
            <a:avLst/>
          </a:prstGeom>
          <a:noFill/>
        </p:spPr>
        <p:txBody>
          <a:bodyPr wrap="none" rtlCol="0">
            <a:spAutoFit/>
          </a:bodyPr>
          <a:lstStyle/>
          <a:p>
            <a:r>
              <a:rPr lang="en-US" sz="2800" dirty="0" smtClean="0"/>
              <a:t>our result – 512x512</a:t>
            </a:r>
          </a:p>
          <a:p>
            <a:pPr algn="ctr"/>
            <a:r>
              <a:rPr lang="en-US" sz="2800" dirty="0" smtClean="0"/>
              <a:t>60 Hz</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483" name="Picture 3"/>
          <p:cNvPicPr>
            <a:picLocks noChangeAspect="1" noChangeArrowheads="1"/>
          </p:cNvPicPr>
          <p:nvPr/>
        </p:nvPicPr>
        <p:blipFill>
          <a:blip r:embed="rId3"/>
          <a:srcRect/>
          <a:stretch>
            <a:fillRect/>
          </a:stretch>
        </p:blipFill>
        <p:spPr bwMode="auto">
          <a:xfrm>
            <a:off x="5235132" y="3276600"/>
            <a:ext cx="2880168" cy="2514600"/>
          </a:xfrm>
          <a:prstGeom prst="rect">
            <a:avLst/>
          </a:prstGeom>
          <a:noFill/>
          <a:ln w="9525">
            <a:noFill/>
            <a:miter lim="800000"/>
            <a:headEnd/>
            <a:tailEnd/>
          </a:ln>
          <a:effectLst/>
        </p:spPr>
      </p:pic>
      <p:pic>
        <p:nvPicPr>
          <p:cNvPr id="1300482" name="Picture 2"/>
          <p:cNvPicPr>
            <a:picLocks noChangeAspect="1" noChangeArrowheads="1"/>
          </p:cNvPicPr>
          <p:nvPr/>
        </p:nvPicPr>
        <p:blipFill>
          <a:blip r:embed="rId4"/>
          <a:srcRect/>
          <a:stretch>
            <a:fillRect/>
          </a:stretch>
        </p:blipFill>
        <p:spPr bwMode="auto">
          <a:xfrm>
            <a:off x="891732" y="3276600"/>
            <a:ext cx="2880168" cy="2514600"/>
          </a:xfrm>
          <a:prstGeom prst="rect">
            <a:avLst/>
          </a:prstGeom>
          <a:noFill/>
          <a:ln w="9525">
            <a:noFill/>
            <a:miter lim="800000"/>
            <a:headEnd/>
            <a:tailEnd/>
          </a:ln>
          <a:effectLst/>
        </p:spPr>
      </p:pic>
      <p:pic>
        <p:nvPicPr>
          <p:cNvPr id="1300484" name="Picture 4"/>
          <p:cNvPicPr>
            <a:picLocks noChangeAspect="1" noChangeArrowheads="1"/>
          </p:cNvPicPr>
          <p:nvPr/>
        </p:nvPicPr>
        <p:blipFill>
          <a:blip r:embed="rId5"/>
          <a:srcRect/>
          <a:stretch>
            <a:fillRect/>
          </a:stretch>
        </p:blipFill>
        <p:spPr bwMode="auto">
          <a:xfrm>
            <a:off x="5235132" y="76200"/>
            <a:ext cx="2880168" cy="2514600"/>
          </a:xfrm>
          <a:prstGeom prst="rect">
            <a:avLst/>
          </a:prstGeom>
          <a:noFill/>
          <a:ln w="9525">
            <a:noFill/>
            <a:miter lim="800000"/>
            <a:headEnd/>
            <a:tailEnd/>
          </a:ln>
          <a:effectLst/>
        </p:spPr>
      </p:pic>
      <p:pic>
        <p:nvPicPr>
          <p:cNvPr id="1300485" name="Picture 5"/>
          <p:cNvPicPr>
            <a:picLocks noChangeAspect="1" noChangeArrowheads="1"/>
          </p:cNvPicPr>
          <p:nvPr/>
        </p:nvPicPr>
        <p:blipFill>
          <a:blip r:embed="rId6"/>
          <a:srcRect/>
          <a:stretch>
            <a:fillRect/>
          </a:stretch>
        </p:blipFill>
        <p:spPr bwMode="auto">
          <a:xfrm>
            <a:off x="891732" y="76200"/>
            <a:ext cx="2880168" cy="2514600"/>
          </a:xfrm>
          <a:prstGeom prst="rect">
            <a:avLst/>
          </a:prstGeom>
          <a:noFill/>
          <a:ln w="9525">
            <a:noFill/>
            <a:miter lim="800000"/>
            <a:headEnd/>
            <a:tailEnd/>
          </a:ln>
          <a:effectLst/>
        </p:spPr>
      </p:pic>
      <p:sp>
        <p:nvSpPr>
          <p:cNvPr id="10" name="TextBox 9"/>
          <p:cNvSpPr txBox="1"/>
          <p:nvPr/>
        </p:nvSpPr>
        <p:spPr>
          <a:xfrm>
            <a:off x="926621" y="2705100"/>
            <a:ext cx="2807179" cy="400110"/>
          </a:xfrm>
          <a:prstGeom prst="rect">
            <a:avLst/>
          </a:prstGeom>
          <a:noFill/>
        </p:spPr>
        <p:txBody>
          <a:bodyPr wrap="none" rtlCol="0">
            <a:spAutoFit/>
          </a:bodyPr>
          <a:lstStyle/>
          <a:p>
            <a:r>
              <a:rPr lang="en-US" sz="2000" dirty="0" smtClean="0"/>
              <a:t>30 lights – 256</a:t>
            </a:r>
            <a:r>
              <a:rPr lang="en-US" sz="2000" baseline="30000" dirty="0" smtClean="0"/>
              <a:t>2 </a:t>
            </a:r>
            <a:r>
              <a:rPr lang="en-US" sz="2000" dirty="0" smtClean="0"/>
              <a:t>– 18Hz</a:t>
            </a:r>
            <a:endParaRPr lang="en-US" sz="2000" dirty="0"/>
          </a:p>
        </p:txBody>
      </p:sp>
      <p:sp>
        <p:nvSpPr>
          <p:cNvPr id="11" name="TextBox 10"/>
          <p:cNvSpPr txBox="1"/>
          <p:nvPr/>
        </p:nvSpPr>
        <p:spPr>
          <a:xfrm>
            <a:off x="5295900" y="2705100"/>
            <a:ext cx="2807179" cy="400110"/>
          </a:xfrm>
          <a:prstGeom prst="rect">
            <a:avLst/>
          </a:prstGeom>
          <a:noFill/>
        </p:spPr>
        <p:txBody>
          <a:bodyPr wrap="none" rtlCol="0">
            <a:spAutoFit/>
          </a:bodyPr>
          <a:lstStyle/>
          <a:p>
            <a:r>
              <a:rPr lang="en-US" sz="2000" dirty="0" smtClean="0"/>
              <a:t>45 lights – 256</a:t>
            </a:r>
            <a:r>
              <a:rPr lang="en-US" sz="2000" baseline="30000" dirty="0" smtClean="0"/>
              <a:t>2 </a:t>
            </a:r>
            <a:r>
              <a:rPr lang="en-US" sz="2000" dirty="0" smtClean="0"/>
              <a:t>– 14Hz</a:t>
            </a:r>
            <a:endParaRPr lang="en-US" sz="2000" dirty="0"/>
          </a:p>
        </p:txBody>
      </p:sp>
      <p:sp>
        <p:nvSpPr>
          <p:cNvPr id="13" name="TextBox 12"/>
          <p:cNvSpPr txBox="1"/>
          <p:nvPr/>
        </p:nvSpPr>
        <p:spPr>
          <a:xfrm>
            <a:off x="876300" y="5802868"/>
            <a:ext cx="2877711" cy="400110"/>
          </a:xfrm>
          <a:prstGeom prst="rect">
            <a:avLst/>
          </a:prstGeom>
          <a:noFill/>
        </p:spPr>
        <p:txBody>
          <a:bodyPr wrap="none" rtlCol="0">
            <a:spAutoFit/>
          </a:bodyPr>
          <a:lstStyle/>
          <a:p>
            <a:r>
              <a:rPr lang="en-US" sz="2000" dirty="0" smtClean="0"/>
              <a:t>60 lights – 256</a:t>
            </a:r>
            <a:r>
              <a:rPr lang="en-US" sz="2000" baseline="30000" dirty="0" smtClean="0"/>
              <a:t>2 </a:t>
            </a:r>
            <a:r>
              <a:rPr lang="en-US" sz="2000" dirty="0" smtClean="0"/>
              <a:t>– 9.8Hz</a:t>
            </a:r>
            <a:endParaRPr lang="en-US" sz="2000" dirty="0"/>
          </a:p>
        </p:txBody>
      </p:sp>
      <p:sp>
        <p:nvSpPr>
          <p:cNvPr id="14" name="TextBox 13"/>
          <p:cNvSpPr txBox="1"/>
          <p:nvPr/>
        </p:nvSpPr>
        <p:spPr>
          <a:xfrm>
            <a:off x="6210300" y="5802868"/>
            <a:ext cx="1266693" cy="400110"/>
          </a:xfrm>
          <a:prstGeom prst="rect">
            <a:avLst/>
          </a:prstGeom>
          <a:noFill/>
        </p:spPr>
        <p:txBody>
          <a:bodyPr wrap="none" rtlCol="0">
            <a:spAutoFit/>
          </a:bodyPr>
          <a:lstStyle/>
          <a:p>
            <a:r>
              <a:rPr lang="en-US" sz="2000" dirty="0" smtClean="0"/>
              <a:t>reference</a:t>
            </a:r>
            <a:endParaRPr lang="en-US" sz="20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02" name="Picture 2"/>
          <p:cNvPicPr>
            <a:picLocks noChangeAspect="1" noChangeArrowheads="1"/>
          </p:cNvPicPr>
          <p:nvPr/>
        </p:nvPicPr>
        <p:blipFill>
          <a:blip r:embed="rId3"/>
          <a:srcRect/>
          <a:stretch>
            <a:fillRect/>
          </a:stretch>
        </p:blipFill>
        <p:spPr bwMode="auto">
          <a:xfrm>
            <a:off x="1028700" y="1041702"/>
            <a:ext cx="7086600" cy="4774598"/>
          </a:xfrm>
          <a:prstGeom prst="rect">
            <a:avLst/>
          </a:prstGeom>
          <a:noFill/>
          <a:ln w="9525">
            <a:noFill/>
            <a:miter lim="800000"/>
            <a:headEnd/>
            <a:tailEnd/>
          </a:ln>
          <a:effectLst/>
        </p:spPr>
      </p:pic>
      <p:pic>
        <p:nvPicPr>
          <p:cNvPr id="921601" name="Picture 1"/>
          <p:cNvPicPr>
            <a:picLocks noChangeAspect="1" noChangeArrowheads="1"/>
          </p:cNvPicPr>
          <p:nvPr/>
        </p:nvPicPr>
        <p:blipFill>
          <a:blip r:embed="rId4"/>
          <a:srcRect r="50000"/>
          <a:stretch>
            <a:fillRect/>
          </a:stretch>
        </p:blipFill>
        <p:spPr bwMode="auto">
          <a:xfrm>
            <a:off x="1028700" y="1041702"/>
            <a:ext cx="3543300" cy="4774598"/>
          </a:xfrm>
          <a:prstGeom prst="rect">
            <a:avLst/>
          </a:prstGeom>
          <a:noFill/>
          <a:ln w="9525">
            <a:noFill/>
            <a:miter lim="800000"/>
            <a:headEnd/>
            <a:tailEnd/>
          </a:ln>
          <a:effectLst/>
        </p:spPr>
      </p:pic>
      <p:sp>
        <p:nvSpPr>
          <p:cNvPr id="29700" name="Rectangle 4"/>
          <p:cNvSpPr>
            <a:spLocks noGrp="1" noChangeArrowheads="1"/>
          </p:cNvSpPr>
          <p:nvPr>
            <p:ph type="title" idx="4294967295"/>
          </p:nvPr>
        </p:nvSpPr>
        <p:spPr/>
        <p:txBody>
          <a:bodyPr/>
          <a:lstStyle/>
          <a:p>
            <a:pPr eaLnBrk="1" hangingPunct="1">
              <a:defRPr/>
            </a:pPr>
            <a:r>
              <a:rPr lang="en-US" dirty="0" smtClean="0"/>
              <a:t>Summed-Area Tables vs. </a:t>
            </a:r>
            <a:r>
              <a:rPr lang="en-US" dirty="0" err="1" smtClean="0"/>
              <a:t>Mipmapping</a:t>
            </a:r>
            <a:endParaRPr lang="en-US" dirty="0" smtClean="0"/>
          </a:p>
        </p:txBody>
      </p:sp>
      <p:sp>
        <p:nvSpPr>
          <p:cNvPr id="5" name="TextBox 4"/>
          <p:cNvSpPr txBox="1"/>
          <p:nvPr/>
        </p:nvSpPr>
        <p:spPr>
          <a:xfrm>
            <a:off x="2461200" y="5786735"/>
            <a:ext cx="968535" cy="461665"/>
          </a:xfrm>
          <a:prstGeom prst="rect">
            <a:avLst/>
          </a:prstGeom>
          <a:noFill/>
        </p:spPr>
        <p:txBody>
          <a:bodyPr wrap="none">
            <a:spAutoFit/>
          </a:bodyPr>
          <a:lstStyle/>
          <a:p>
            <a:pPr>
              <a:defRPr/>
            </a:pPr>
            <a:r>
              <a:rPr lang="en-US" sz="2400" dirty="0">
                <a:latin typeface="+mn-lt"/>
              </a:rPr>
              <a:t>89</a:t>
            </a:r>
            <a:r>
              <a:rPr lang="en-US" dirty="0"/>
              <a:t> </a:t>
            </a:r>
            <a:r>
              <a:rPr lang="en-US" sz="2400" dirty="0" smtClean="0"/>
              <a:t>Hz</a:t>
            </a:r>
            <a:endParaRPr lang="en-US" sz="2400" dirty="0"/>
          </a:p>
        </p:txBody>
      </p:sp>
      <p:sp>
        <p:nvSpPr>
          <p:cNvPr id="6" name="TextBox 5"/>
          <p:cNvSpPr txBox="1"/>
          <p:nvPr/>
        </p:nvSpPr>
        <p:spPr>
          <a:xfrm>
            <a:off x="5791200" y="5782270"/>
            <a:ext cx="1140056" cy="461665"/>
          </a:xfrm>
          <a:prstGeom prst="rect">
            <a:avLst/>
          </a:prstGeom>
          <a:noFill/>
        </p:spPr>
        <p:txBody>
          <a:bodyPr wrap="none">
            <a:spAutoFit/>
          </a:bodyPr>
          <a:lstStyle/>
          <a:p>
            <a:pPr>
              <a:defRPr/>
            </a:pPr>
            <a:r>
              <a:rPr lang="en-US" sz="2400" dirty="0">
                <a:latin typeface="+mn-lt"/>
              </a:rPr>
              <a:t>189</a:t>
            </a:r>
            <a:r>
              <a:rPr lang="en-US" dirty="0"/>
              <a:t> </a:t>
            </a:r>
            <a:r>
              <a:rPr lang="en-US" sz="2400" dirty="0" smtClean="0"/>
              <a:t>Hz</a:t>
            </a:r>
            <a:endParaRPr lang="en-US" sz="2400" dirty="0"/>
          </a:p>
        </p:txBody>
      </p:sp>
      <p:sp>
        <p:nvSpPr>
          <p:cNvPr id="7" name="TextBox 6"/>
          <p:cNvSpPr txBox="1"/>
          <p:nvPr/>
        </p:nvSpPr>
        <p:spPr>
          <a:xfrm>
            <a:off x="1394400" y="5248870"/>
            <a:ext cx="2987100" cy="461665"/>
          </a:xfrm>
          <a:prstGeom prst="rect">
            <a:avLst/>
          </a:prstGeom>
          <a:solidFill>
            <a:schemeClr val="tx1"/>
          </a:solidFill>
          <a:ln>
            <a:solidFill>
              <a:schemeClr val="bg1"/>
            </a:solidFill>
          </a:ln>
        </p:spPr>
        <p:txBody>
          <a:bodyPr wrap="none" rtlCol="0">
            <a:spAutoFit/>
          </a:bodyPr>
          <a:lstStyle/>
          <a:p>
            <a:r>
              <a:rPr lang="en-US" sz="2400" dirty="0" smtClean="0">
                <a:solidFill>
                  <a:schemeClr val="bg1"/>
                </a:solidFill>
              </a:rPr>
              <a:t>Summed-Area Table</a:t>
            </a:r>
            <a:endParaRPr lang="en-US" sz="2400" dirty="0">
              <a:solidFill>
                <a:schemeClr val="bg1"/>
              </a:solidFill>
            </a:endParaRPr>
          </a:p>
        </p:txBody>
      </p:sp>
      <p:sp>
        <p:nvSpPr>
          <p:cNvPr id="8" name="TextBox 7"/>
          <p:cNvSpPr txBox="1"/>
          <p:nvPr/>
        </p:nvSpPr>
        <p:spPr>
          <a:xfrm>
            <a:off x="5410200" y="5248870"/>
            <a:ext cx="1864613" cy="461665"/>
          </a:xfrm>
          <a:prstGeom prst="rect">
            <a:avLst/>
          </a:prstGeom>
          <a:solidFill>
            <a:schemeClr val="tx1"/>
          </a:solidFill>
          <a:ln>
            <a:solidFill>
              <a:schemeClr val="bg1"/>
            </a:solidFill>
          </a:ln>
        </p:spPr>
        <p:txBody>
          <a:bodyPr wrap="none" rtlCol="0">
            <a:spAutoFit/>
          </a:bodyPr>
          <a:lstStyle/>
          <a:p>
            <a:r>
              <a:rPr lang="en-US" sz="2400" dirty="0" err="1" smtClean="0">
                <a:solidFill>
                  <a:schemeClr val="bg1"/>
                </a:solidFill>
              </a:rPr>
              <a:t>Mipmapping</a:t>
            </a:r>
            <a:endParaRPr lang="en-US" sz="2400" dirty="0">
              <a:solidFill>
                <a:schemeClr val="bg1"/>
              </a:solidFill>
            </a:endParaRPr>
          </a:p>
        </p:txBody>
      </p:sp>
      <p:cxnSp>
        <p:nvCxnSpPr>
          <p:cNvPr id="12" name="Straight Connector 11"/>
          <p:cNvCxnSpPr/>
          <p:nvPr/>
        </p:nvCxnSpPr>
        <p:spPr>
          <a:xfrm rot="16200000" flipH="1">
            <a:off x="2183907" y="3429001"/>
            <a:ext cx="4774598"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8216" name="Picture 8" descr="D:\latexdocs\convolution_shadow_maps\CSSM_RTGI\talk\PaperPics\Tweety_CSSMMIP.bmp"/>
          <p:cNvPicPr>
            <a:picLocks noChangeAspect="1" noChangeArrowheads="1"/>
          </p:cNvPicPr>
          <p:nvPr/>
        </p:nvPicPr>
        <p:blipFill>
          <a:blip r:embed="rId3"/>
          <a:srcRect/>
          <a:stretch>
            <a:fillRect/>
          </a:stretch>
        </p:blipFill>
        <p:spPr bwMode="auto">
          <a:xfrm>
            <a:off x="6115974" y="1714500"/>
            <a:ext cx="2951826" cy="2389697"/>
          </a:xfrm>
          <a:prstGeom prst="rect">
            <a:avLst/>
          </a:prstGeom>
          <a:noFill/>
        </p:spPr>
      </p:pic>
      <p:sp>
        <p:nvSpPr>
          <p:cNvPr id="7" name="TextBox 6"/>
          <p:cNvSpPr txBox="1"/>
          <p:nvPr/>
        </p:nvSpPr>
        <p:spPr>
          <a:xfrm>
            <a:off x="3962400" y="4180397"/>
            <a:ext cx="1465466" cy="954107"/>
          </a:xfrm>
          <a:prstGeom prst="rect">
            <a:avLst/>
          </a:prstGeom>
          <a:noFill/>
        </p:spPr>
        <p:txBody>
          <a:bodyPr wrap="none" rtlCol="0">
            <a:spAutoFit/>
          </a:bodyPr>
          <a:lstStyle/>
          <a:p>
            <a:pPr algn="ctr"/>
            <a:r>
              <a:rPr lang="en-US" sz="2800" dirty="0" err="1" smtClean="0"/>
              <a:t>Mipmap</a:t>
            </a:r>
            <a:endParaRPr lang="en-US" sz="2800" dirty="0" smtClean="0"/>
          </a:p>
          <a:p>
            <a:pPr algn="ctr"/>
            <a:r>
              <a:rPr lang="en-US" sz="2800" dirty="0" smtClean="0"/>
              <a:t>25 Hz</a:t>
            </a:r>
            <a:endParaRPr lang="en-US" sz="2800" dirty="0"/>
          </a:p>
        </p:txBody>
      </p:sp>
      <p:sp>
        <p:nvSpPr>
          <p:cNvPr id="8" name="TextBox 7"/>
          <p:cNvSpPr txBox="1"/>
          <p:nvPr/>
        </p:nvSpPr>
        <p:spPr>
          <a:xfrm>
            <a:off x="7145701" y="4180397"/>
            <a:ext cx="1223413" cy="954107"/>
          </a:xfrm>
          <a:prstGeom prst="rect">
            <a:avLst/>
          </a:prstGeom>
          <a:noFill/>
        </p:spPr>
        <p:txBody>
          <a:bodyPr wrap="none" rtlCol="0">
            <a:spAutoFit/>
          </a:bodyPr>
          <a:lstStyle/>
          <a:p>
            <a:pPr algn="ctr"/>
            <a:r>
              <a:rPr lang="en-US" sz="2800" dirty="0" smtClean="0"/>
              <a:t>SAT</a:t>
            </a:r>
          </a:p>
          <a:p>
            <a:pPr algn="ctr"/>
            <a:r>
              <a:rPr lang="en-US" sz="2800" dirty="0" smtClean="0"/>
              <a:t>7.5 Hz</a:t>
            </a:r>
            <a:endParaRPr lang="en-US" sz="2800" dirty="0"/>
          </a:p>
        </p:txBody>
      </p:sp>
      <p:sp>
        <p:nvSpPr>
          <p:cNvPr id="10" name="TextBox 9"/>
          <p:cNvSpPr txBox="1"/>
          <p:nvPr/>
        </p:nvSpPr>
        <p:spPr>
          <a:xfrm>
            <a:off x="647700" y="4180397"/>
            <a:ext cx="1845377" cy="523220"/>
          </a:xfrm>
          <a:prstGeom prst="rect">
            <a:avLst/>
          </a:prstGeom>
          <a:noFill/>
        </p:spPr>
        <p:txBody>
          <a:bodyPr wrap="none" rtlCol="0">
            <a:spAutoFit/>
          </a:bodyPr>
          <a:lstStyle/>
          <a:p>
            <a:pPr algn="ctr"/>
            <a:r>
              <a:rPr lang="en-US" sz="2800" dirty="0" smtClean="0"/>
              <a:t>Reference</a:t>
            </a:r>
            <a:endParaRPr lang="en-US" sz="2800" dirty="0"/>
          </a:p>
        </p:txBody>
      </p:sp>
      <p:pic>
        <p:nvPicPr>
          <p:cNvPr id="1118214" name="Picture 6" descr="D:\latexdocs\convolution_shadow_maps\CSSM_RTGI\talk\PaperPics\Tweety_RT1000.bmp"/>
          <p:cNvPicPr>
            <a:picLocks noChangeAspect="1" noChangeArrowheads="1"/>
          </p:cNvPicPr>
          <p:nvPr/>
        </p:nvPicPr>
        <p:blipFill>
          <a:blip r:embed="rId4"/>
          <a:srcRect/>
          <a:stretch>
            <a:fillRect/>
          </a:stretch>
        </p:blipFill>
        <p:spPr bwMode="auto">
          <a:xfrm>
            <a:off x="58074" y="1714500"/>
            <a:ext cx="2951826" cy="2389697"/>
          </a:xfrm>
          <a:prstGeom prst="rect">
            <a:avLst/>
          </a:prstGeom>
          <a:noFill/>
        </p:spPr>
      </p:pic>
      <p:pic>
        <p:nvPicPr>
          <p:cNvPr id="1118215" name="Picture 7" descr="D:\latexdocs\convolution_shadow_maps\CSSM_RTGI\talk\PaperPics\Tweety_CSSMSAT.bmp"/>
          <p:cNvPicPr>
            <a:picLocks noChangeAspect="1" noChangeArrowheads="1"/>
          </p:cNvPicPr>
          <p:nvPr/>
        </p:nvPicPr>
        <p:blipFill>
          <a:blip r:embed="rId5"/>
          <a:srcRect/>
          <a:stretch>
            <a:fillRect/>
          </a:stretch>
        </p:blipFill>
        <p:spPr bwMode="auto">
          <a:xfrm>
            <a:off x="3087024" y="1714500"/>
            <a:ext cx="2951826" cy="2389697"/>
          </a:xfrm>
          <a:prstGeom prst="rect">
            <a:avLst/>
          </a:prstGeom>
          <a:noFill/>
        </p:spPr>
      </p:pic>
      <p:sp>
        <p:nvSpPr>
          <p:cNvPr id="14" name="TextBox 13"/>
          <p:cNvSpPr txBox="1"/>
          <p:nvPr/>
        </p:nvSpPr>
        <p:spPr>
          <a:xfrm>
            <a:off x="3390900" y="5267980"/>
            <a:ext cx="5391219" cy="461665"/>
          </a:xfrm>
          <a:prstGeom prst="rect">
            <a:avLst/>
          </a:prstGeom>
          <a:noFill/>
        </p:spPr>
        <p:txBody>
          <a:bodyPr wrap="none" rtlCol="0">
            <a:spAutoFit/>
          </a:bodyPr>
          <a:lstStyle/>
          <a:p>
            <a:pPr algn="ctr"/>
            <a:r>
              <a:rPr lang="en-US" sz="2400" dirty="0" smtClean="0"/>
              <a:t>30 area lights – 256x256 shadow map</a:t>
            </a:r>
            <a:endParaRPr lang="en-US" sz="2400" dirty="0"/>
          </a:p>
        </p:txBody>
      </p:sp>
      <p:sp>
        <p:nvSpPr>
          <p:cNvPr id="12" name="Rectangle 4"/>
          <p:cNvSpPr>
            <a:spLocks noGrp="1" noChangeArrowheads="1"/>
          </p:cNvSpPr>
          <p:nvPr>
            <p:ph type="title" idx="4294967295"/>
          </p:nvPr>
        </p:nvSpPr>
        <p:spPr>
          <a:xfrm>
            <a:off x="163513" y="152400"/>
            <a:ext cx="8878887" cy="576263"/>
          </a:xfrm>
        </p:spPr>
        <p:txBody>
          <a:bodyPr/>
          <a:lstStyle/>
          <a:p>
            <a:pPr eaLnBrk="1" hangingPunct="1">
              <a:defRPr/>
            </a:pPr>
            <a:r>
              <a:rPr lang="en-US" dirty="0" smtClean="0"/>
              <a:t>Summed-Area Tables vs. </a:t>
            </a:r>
            <a:r>
              <a:rPr lang="en-US" dirty="0" err="1" smtClean="0"/>
              <a:t>Mipmapping</a:t>
            </a:r>
            <a:endParaRPr lang="en-US" dirty="0"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9969" name="Rectangle 2"/>
          <p:cNvSpPr>
            <a:spLocks noGrp="1" noChangeArrowheads="1"/>
          </p:cNvSpPr>
          <p:nvPr>
            <p:ph type="title"/>
          </p:nvPr>
        </p:nvSpPr>
        <p:spPr/>
        <p:txBody>
          <a:bodyPr/>
          <a:lstStyle/>
          <a:p>
            <a:r>
              <a:rPr lang="en-US" dirty="0" smtClean="0">
                <a:effectLst/>
              </a:rPr>
              <a:t>More Results</a:t>
            </a:r>
          </a:p>
        </p:txBody>
      </p:sp>
      <p:sp>
        <p:nvSpPr>
          <p:cNvPr id="445442" name="Rectangle 3"/>
          <p:cNvSpPr>
            <a:spLocks noGrp="1" noChangeArrowheads="1"/>
          </p:cNvSpPr>
          <p:nvPr>
            <p:ph type="body" idx="1"/>
          </p:nvPr>
        </p:nvSpPr>
        <p:spPr>
          <a:xfrm>
            <a:off x="152400" y="914400"/>
            <a:ext cx="8890000" cy="5372100"/>
          </a:xfrm>
        </p:spPr>
        <p:txBody>
          <a:bodyPr/>
          <a:lstStyle/>
          <a:p>
            <a:pPr>
              <a:defRPr/>
            </a:pPr>
            <a:r>
              <a:rPr lang="en-US" dirty="0" smtClean="0"/>
              <a:t>Robot scene, ~25Fps</a:t>
            </a:r>
            <a:endParaRPr lang="en-US" dirty="0"/>
          </a:p>
        </p:txBody>
      </p:sp>
      <p:pic>
        <p:nvPicPr>
          <p:cNvPr id="5" name="RobotSeq2.wmv">
            <a:hlinkClick r:id="" action="ppaction://media"/>
          </p:cNvPr>
          <p:cNvPicPr>
            <a:picLocks noRot="1" noChangeAspect="1"/>
          </p:cNvPicPr>
          <p:nvPr>
            <a:videoFile r:link="rId1"/>
          </p:nvPr>
        </p:nvPicPr>
        <p:blipFill>
          <a:blip r:embed="rId4"/>
          <a:srcRect/>
          <a:stretch>
            <a:fillRect/>
          </a:stretch>
        </p:blipFill>
        <p:spPr bwMode="auto">
          <a:xfrm>
            <a:off x="876300" y="1562100"/>
            <a:ext cx="6096000" cy="4572000"/>
          </a:xfrm>
          <a:prstGeom prst="rect">
            <a:avLst/>
          </a:prstGeom>
          <a:noFill/>
          <a:ln w="9525">
            <a:noFill/>
            <a:miter lim="800000"/>
            <a:headEnd/>
            <a:tailEnd/>
          </a:ln>
        </p:spPr>
      </p:pic>
      <p:pic>
        <p:nvPicPr>
          <p:cNvPr id="979972" name="Picture 5" descr="Gracecross_40ALs.bmp"/>
          <p:cNvPicPr>
            <a:picLocks noChangeAspect="1"/>
          </p:cNvPicPr>
          <p:nvPr/>
        </p:nvPicPr>
        <p:blipFill>
          <a:blip r:embed="rId5"/>
          <a:srcRect/>
          <a:stretch>
            <a:fillRect/>
          </a:stretch>
        </p:blipFill>
        <p:spPr bwMode="auto">
          <a:xfrm>
            <a:off x="6972300" y="1562100"/>
            <a:ext cx="1828800" cy="2438400"/>
          </a:xfrm>
          <a:prstGeom prst="rect">
            <a:avLst/>
          </a:prstGeom>
          <a:noFill/>
          <a:ln w="9525">
            <a:noFill/>
            <a:miter lim="800000"/>
            <a:headEnd/>
            <a:tailEnd/>
          </a:ln>
        </p:spPr>
      </p:pic>
      <p:sp>
        <p:nvSpPr>
          <p:cNvPr id="7" name="TextBox 6"/>
          <p:cNvSpPr txBox="1"/>
          <p:nvPr/>
        </p:nvSpPr>
        <p:spPr>
          <a:xfrm>
            <a:off x="6972300" y="4267200"/>
            <a:ext cx="1914525" cy="830263"/>
          </a:xfrm>
          <a:prstGeom prst="rect">
            <a:avLst/>
          </a:prstGeom>
          <a:noFill/>
        </p:spPr>
        <p:txBody>
          <a:bodyPr wrap="none">
            <a:spAutoFit/>
          </a:bodyPr>
          <a:lstStyle/>
          <a:p>
            <a:pPr algn="ctr">
              <a:defRPr/>
            </a:pPr>
            <a:r>
              <a:rPr lang="en-US" sz="2400" dirty="0" smtClean="0"/>
              <a:t>40 lights</a:t>
            </a:r>
            <a:endParaRPr lang="en-US" sz="2400" dirty="0"/>
          </a:p>
          <a:p>
            <a:pPr algn="ctr">
              <a:defRPr/>
            </a:pPr>
            <a:r>
              <a:rPr lang="en-US" sz="2400" dirty="0"/>
              <a:t>256x256 SM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50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85" name="Rectangle 2"/>
          <p:cNvSpPr>
            <a:spLocks noGrp="1" noChangeArrowheads="1"/>
          </p:cNvSpPr>
          <p:nvPr>
            <p:ph type="title"/>
          </p:nvPr>
        </p:nvSpPr>
        <p:spPr/>
        <p:txBody>
          <a:bodyPr/>
          <a:lstStyle/>
          <a:p>
            <a:r>
              <a:rPr lang="en-US" dirty="0" smtClean="0">
                <a:effectLst/>
              </a:rPr>
              <a:t>Conclusion and Summary </a:t>
            </a:r>
          </a:p>
        </p:txBody>
      </p:sp>
      <p:sp>
        <p:nvSpPr>
          <p:cNvPr id="989186" name="Rectangle 3"/>
          <p:cNvSpPr>
            <a:spLocks noGrp="1" noChangeArrowheads="1"/>
          </p:cNvSpPr>
          <p:nvPr>
            <p:ph type="body" idx="1"/>
          </p:nvPr>
        </p:nvSpPr>
        <p:spPr/>
        <p:txBody>
          <a:bodyPr/>
          <a:lstStyle/>
          <a:p>
            <a:r>
              <a:rPr lang="en-US" dirty="0" smtClean="0">
                <a:solidFill>
                  <a:srgbClr val="FFC000"/>
                </a:solidFill>
              </a:rPr>
              <a:t>Filter-based approach to soft shadows</a:t>
            </a:r>
          </a:p>
          <a:p>
            <a:pPr lvl="1"/>
            <a:r>
              <a:rPr lang="en-US" dirty="0" smtClean="0"/>
              <a:t>Constant time </a:t>
            </a:r>
          </a:p>
          <a:p>
            <a:pPr lvl="1"/>
            <a:r>
              <a:rPr lang="en-US" dirty="0" smtClean="0"/>
              <a:t>Simple arithmetic and texture operations</a:t>
            </a:r>
          </a:p>
          <a:p>
            <a:pPr lvl="1"/>
            <a:r>
              <a:rPr lang="en-US" dirty="0" smtClean="0"/>
              <a:t>High quality, close to ground truth</a:t>
            </a:r>
          </a:p>
          <a:p>
            <a:endParaRPr lang="en-US" dirty="0" smtClean="0"/>
          </a:p>
          <a:p>
            <a:r>
              <a:rPr lang="en-US" dirty="0" err="1" smtClean="0">
                <a:solidFill>
                  <a:srgbClr val="FFC000"/>
                </a:solidFill>
              </a:rPr>
              <a:t>Mipmap</a:t>
            </a:r>
            <a:r>
              <a:rPr lang="en-US" dirty="0" smtClean="0">
                <a:solidFill>
                  <a:srgbClr val="FFC000"/>
                </a:solidFill>
              </a:rPr>
              <a:t>-based approximation very fast</a:t>
            </a:r>
          </a:p>
          <a:p>
            <a:pPr lvl="1"/>
            <a:r>
              <a:rPr lang="en-US" dirty="0" smtClean="0"/>
              <a:t>Enables all-frequency shadows</a:t>
            </a:r>
          </a:p>
          <a:p>
            <a:endParaRPr lang="en-US" dirty="0" smtClean="0"/>
          </a:p>
          <a:p>
            <a:r>
              <a:rPr lang="en-US" dirty="0" smtClean="0">
                <a:solidFill>
                  <a:srgbClr val="FFC000"/>
                </a:solidFill>
              </a:rPr>
              <a:t>Not discussed: accelerated CSM-based filtering</a:t>
            </a:r>
            <a:r>
              <a:rPr lang="en-US" dirty="0" smtClean="0"/>
              <a:t> </a:t>
            </a:r>
          </a:p>
          <a:p>
            <a:pPr lvl="1"/>
            <a:r>
              <a:rPr lang="en-US" dirty="0" smtClean="0"/>
              <a:t>Details in paper</a:t>
            </a:r>
          </a:p>
          <a:p>
            <a:pPr lvl="1"/>
            <a:endParaRPr lang="en-US" dirty="0" smtClean="0"/>
          </a:p>
          <a:p>
            <a:endParaRPr lang="en-US"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a:t>
            </a:r>
            <a:endParaRPr lang="en-US" dirty="0"/>
          </a:p>
        </p:txBody>
      </p:sp>
      <p:sp>
        <p:nvSpPr>
          <p:cNvPr id="3" name="Content Placeholder 2"/>
          <p:cNvSpPr>
            <a:spLocks noGrp="1"/>
          </p:cNvSpPr>
          <p:nvPr>
            <p:ph idx="1"/>
          </p:nvPr>
        </p:nvSpPr>
        <p:spPr/>
        <p:txBody>
          <a:bodyPr/>
          <a:lstStyle/>
          <a:p>
            <a:r>
              <a:rPr lang="en-US" dirty="0" err="1" smtClean="0">
                <a:solidFill>
                  <a:srgbClr val="FFC000"/>
                </a:solidFill>
              </a:rPr>
              <a:t>Mipmap</a:t>
            </a:r>
            <a:r>
              <a:rPr lang="en-US" dirty="0" smtClean="0">
                <a:solidFill>
                  <a:srgbClr val="FFC000"/>
                </a:solidFill>
              </a:rPr>
              <a:t> </a:t>
            </a:r>
            <a:r>
              <a:rPr lang="en-US" dirty="0" err="1" smtClean="0">
                <a:solidFill>
                  <a:srgbClr val="FFC000"/>
                </a:solidFill>
              </a:rPr>
              <a:t>discretization</a:t>
            </a:r>
            <a:r>
              <a:rPr lang="en-US" dirty="0" smtClean="0">
                <a:solidFill>
                  <a:srgbClr val="FFC000"/>
                </a:solidFill>
              </a:rPr>
              <a:t> artifacts</a:t>
            </a:r>
          </a:p>
          <a:p>
            <a:endParaRPr lang="en-US" dirty="0" smtClean="0"/>
          </a:p>
          <a:p>
            <a:r>
              <a:rPr lang="en-US" dirty="0" smtClean="0">
                <a:solidFill>
                  <a:srgbClr val="FFC000"/>
                </a:solidFill>
              </a:rPr>
              <a:t>Limited to constant, rectangular area light sources</a:t>
            </a:r>
          </a:p>
          <a:p>
            <a:pPr lvl="1">
              <a:buNone/>
            </a:pPr>
            <a:endParaRPr lang="en-US" dirty="0" smtClean="0"/>
          </a:p>
          <a:p>
            <a:r>
              <a:rPr lang="en-US" dirty="0" smtClean="0">
                <a:solidFill>
                  <a:srgbClr val="FFC000"/>
                </a:solidFill>
              </a:rPr>
              <a:t>BRDF support</a:t>
            </a:r>
          </a:p>
          <a:p>
            <a:pPr lvl="1"/>
            <a:endParaRPr lang="en-US" dirty="0" smtClean="0"/>
          </a:p>
          <a:p>
            <a:r>
              <a:rPr lang="en-US" dirty="0" smtClean="0">
                <a:solidFill>
                  <a:srgbClr val="FFC000"/>
                </a:solidFill>
              </a:rPr>
              <a:t>Indirect illumination</a:t>
            </a:r>
          </a:p>
          <a:p>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Acknowledgements</a:t>
            </a:r>
            <a:endParaRPr lang="en-US" dirty="0"/>
          </a:p>
        </p:txBody>
      </p:sp>
      <p:sp>
        <p:nvSpPr>
          <p:cNvPr id="3" name="Content Placeholder 2"/>
          <p:cNvSpPr>
            <a:spLocks noGrp="1"/>
          </p:cNvSpPr>
          <p:nvPr>
            <p:ph idx="1"/>
          </p:nvPr>
        </p:nvSpPr>
        <p:spPr/>
        <p:txBody>
          <a:bodyPr/>
          <a:lstStyle/>
          <a:p>
            <a:r>
              <a:rPr lang="en-US" dirty="0" smtClean="0"/>
              <a:t>Kun </a:t>
            </a:r>
            <a:r>
              <a:rPr lang="en-US" dirty="0" err="1" smtClean="0"/>
              <a:t>Xu</a:t>
            </a:r>
            <a:r>
              <a:rPr lang="en-US" dirty="0" smtClean="0"/>
              <a:t>; Michael Schwarz; Thomas </a:t>
            </a:r>
            <a:r>
              <a:rPr lang="en-US" dirty="0" err="1" smtClean="0"/>
              <a:t>Luft</a:t>
            </a:r>
            <a:r>
              <a:rPr lang="en-US" dirty="0" smtClean="0"/>
              <a:t>; Paul </a:t>
            </a:r>
            <a:r>
              <a:rPr lang="en-US" dirty="0" err="1" smtClean="0"/>
              <a:t>Debevec</a:t>
            </a:r>
            <a:r>
              <a:rPr lang="en-US" dirty="0" smtClean="0"/>
              <a:t>; Carlo H. </a:t>
            </a:r>
            <a:r>
              <a:rPr lang="en-US" dirty="0" err="1" smtClean="0"/>
              <a:t>Séquin</a:t>
            </a:r>
            <a:r>
              <a:rPr lang="en-US" dirty="0" smtClean="0"/>
              <a:t>; Stanford University Computer Graphics Laboratory; </a:t>
            </a:r>
            <a:r>
              <a:rPr lang="en-US" dirty="0" err="1" smtClean="0"/>
              <a:t>Siggraph</a:t>
            </a:r>
            <a:r>
              <a:rPr lang="en-US" dirty="0" smtClean="0"/>
              <a:t> reviewers</a:t>
            </a:r>
          </a:p>
          <a:p>
            <a:endParaRPr lang="en-US" dirty="0" smtClean="0"/>
          </a:p>
          <a:p>
            <a:r>
              <a:rPr lang="en-US" dirty="0" smtClean="0"/>
              <a:t>European Regional Development Fund </a:t>
            </a:r>
          </a:p>
          <a:p>
            <a:endParaRPr lang="en-US" dirty="0" smtClean="0"/>
          </a:p>
          <a:p>
            <a:r>
              <a:rPr lang="en-US" dirty="0" smtClean="0"/>
              <a:t>Flemish Government</a:t>
            </a:r>
          </a:p>
          <a:p>
            <a:endParaRPr lang="en-US" dirty="0" smtClean="0"/>
          </a:p>
          <a:p>
            <a:r>
              <a:rPr lang="en-US" dirty="0" smtClean="0"/>
              <a:t>EPSRC, grant EP/E047343/1</a:t>
            </a:r>
          </a:p>
          <a:p>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Related Work: Soft Shadows</a:t>
            </a:r>
            <a:endParaRPr lang="en-US" dirty="0"/>
          </a:p>
        </p:txBody>
      </p:sp>
      <p:sp>
        <p:nvSpPr>
          <p:cNvPr id="3" name="Content Placeholder 2"/>
          <p:cNvSpPr>
            <a:spLocks noGrp="1"/>
          </p:cNvSpPr>
          <p:nvPr>
            <p:ph idx="1"/>
          </p:nvPr>
        </p:nvSpPr>
        <p:spPr/>
        <p:txBody>
          <a:bodyPr/>
          <a:lstStyle/>
          <a:p>
            <a:pPr>
              <a:defRPr/>
            </a:pPr>
            <a:r>
              <a:rPr lang="en-US" dirty="0" smtClean="0">
                <a:solidFill>
                  <a:srgbClr val="FFC000"/>
                </a:solidFill>
              </a:rPr>
              <a:t>Geometry-Based</a:t>
            </a:r>
            <a:r>
              <a:rPr lang="en-US" dirty="0" smtClean="0"/>
              <a:t> </a:t>
            </a:r>
            <a:r>
              <a:rPr lang="en-US" dirty="0" smtClean="0">
                <a:solidFill>
                  <a:schemeClr val="accent1">
                    <a:lumMod val="60000"/>
                    <a:lumOff val="40000"/>
                  </a:schemeClr>
                </a:solidFill>
              </a:rPr>
              <a:t>[</a:t>
            </a:r>
            <a:r>
              <a:rPr lang="en-US" dirty="0" err="1" smtClean="0">
                <a:solidFill>
                  <a:schemeClr val="accent1">
                    <a:lumMod val="60000"/>
                    <a:lumOff val="40000"/>
                  </a:schemeClr>
                </a:solidFill>
              </a:rPr>
              <a:t>Assarsson</a:t>
            </a:r>
            <a:r>
              <a:rPr lang="en-US" dirty="0" smtClean="0">
                <a:solidFill>
                  <a:schemeClr val="accent1">
                    <a:lumMod val="60000"/>
                    <a:lumOff val="40000"/>
                  </a:schemeClr>
                </a:solidFill>
              </a:rPr>
              <a:t> et al. ‘03]</a:t>
            </a:r>
          </a:p>
          <a:p>
            <a:pPr lvl="1">
              <a:defRPr/>
            </a:pPr>
            <a:r>
              <a:rPr lang="en-US" dirty="0" smtClean="0"/>
              <a:t>Sensitive to scene complexity</a:t>
            </a:r>
          </a:p>
          <a:p>
            <a:pPr>
              <a:defRPr/>
            </a:pPr>
            <a:r>
              <a:rPr lang="en-US" dirty="0" smtClean="0">
                <a:solidFill>
                  <a:srgbClr val="FFC000"/>
                </a:solidFill>
              </a:rPr>
              <a:t>Shadow Mapping-Based</a:t>
            </a:r>
          </a:p>
          <a:p>
            <a:pPr lvl="1">
              <a:defRPr/>
            </a:pPr>
            <a:r>
              <a:rPr lang="en-US" dirty="0" smtClean="0"/>
              <a:t>Brute force sampling </a:t>
            </a:r>
            <a:r>
              <a:rPr lang="en-US" dirty="0" smtClean="0">
                <a:solidFill>
                  <a:schemeClr val="accent1">
                    <a:lumMod val="60000"/>
                    <a:lumOff val="40000"/>
                  </a:schemeClr>
                </a:solidFill>
              </a:rPr>
              <a:t>[Fernando ’05]</a:t>
            </a:r>
          </a:p>
          <a:p>
            <a:pPr lvl="1">
              <a:defRPr/>
            </a:pPr>
            <a:r>
              <a:rPr lang="en-US" dirty="0" err="1" smtClean="0"/>
              <a:t>Backprojection</a:t>
            </a:r>
            <a:r>
              <a:rPr lang="en-US" dirty="0" smtClean="0"/>
              <a:t> </a:t>
            </a:r>
            <a:br>
              <a:rPr lang="en-US" dirty="0" smtClean="0"/>
            </a:br>
            <a:r>
              <a:rPr lang="en-US" dirty="0" smtClean="0">
                <a:solidFill>
                  <a:schemeClr val="accent1">
                    <a:lumMod val="60000"/>
                    <a:lumOff val="40000"/>
                  </a:schemeClr>
                </a:solidFill>
              </a:rPr>
              <a:t>[</a:t>
            </a:r>
            <a:r>
              <a:rPr lang="en-US" dirty="0" err="1" smtClean="0">
                <a:solidFill>
                  <a:schemeClr val="accent1">
                    <a:lumMod val="60000"/>
                    <a:lumOff val="40000"/>
                  </a:schemeClr>
                </a:solidFill>
              </a:rPr>
              <a:t>Atty</a:t>
            </a:r>
            <a:r>
              <a:rPr lang="en-US" dirty="0" smtClean="0">
                <a:solidFill>
                  <a:schemeClr val="accent1">
                    <a:lumMod val="60000"/>
                    <a:lumOff val="40000"/>
                  </a:schemeClr>
                </a:solidFill>
              </a:rPr>
              <a:t> et al. ’06, </a:t>
            </a:r>
            <a:r>
              <a:rPr lang="en-US" dirty="0" err="1" smtClean="0">
                <a:solidFill>
                  <a:schemeClr val="accent1">
                    <a:lumMod val="60000"/>
                    <a:lumOff val="40000"/>
                  </a:schemeClr>
                </a:solidFill>
              </a:rPr>
              <a:t>Guennebaud</a:t>
            </a:r>
            <a:r>
              <a:rPr lang="en-US" dirty="0" smtClean="0">
                <a:solidFill>
                  <a:schemeClr val="accent1">
                    <a:lumMod val="60000"/>
                    <a:lumOff val="40000"/>
                  </a:schemeClr>
                </a:solidFill>
              </a:rPr>
              <a:t> et al. ‘06]</a:t>
            </a:r>
          </a:p>
          <a:p>
            <a:pPr lvl="1">
              <a:defRPr/>
            </a:pPr>
            <a:r>
              <a:rPr lang="en-US" dirty="0" smtClean="0"/>
              <a:t>Pre-filtering </a:t>
            </a:r>
            <a:r>
              <a:rPr lang="en-US" dirty="0" smtClean="0">
                <a:solidFill>
                  <a:schemeClr val="accent1">
                    <a:lumMod val="60000"/>
                    <a:lumOff val="40000"/>
                  </a:schemeClr>
                </a:solidFill>
              </a:rPr>
              <a:t>[</a:t>
            </a:r>
            <a:r>
              <a:rPr lang="en-US" dirty="0" err="1" smtClean="0">
                <a:solidFill>
                  <a:schemeClr val="accent1">
                    <a:lumMod val="60000"/>
                    <a:lumOff val="40000"/>
                  </a:schemeClr>
                </a:solidFill>
              </a:rPr>
              <a:t>Lauritzen</a:t>
            </a:r>
            <a:r>
              <a:rPr lang="en-US" dirty="0" smtClean="0">
                <a:solidFill>
                  <a:schemeClr val="accent1">
                    <a:lumMod val="60000"/>
                    <a:lumOff val="40000"/>
                  </a:schemeClr>
                </a:solidFill>
              </a:rPr>
              <a:t> ’07]</a:t>
            </a:r>
            <a:endParaRPr lang="en-US" dirty="0" smtClean="0"/>
          </a:p>
          <a:p>
            <a:pPr lvl="1">
              <a:defRPr/>
            </a:pPr>
            <a:r>
              <a:rPr lang="en-US" dirty="0" smtClean="0"/>
              <a:t>Not real-time for many lights</a:t>
            </a:r>
          </a:p>
          <a:p>
            <a:pPr>
              <a:defRPr/>
            </a:pPr>
            <a:r>
              <a:rPr lang="en-US" dirty="0" smtClean="0">
                <a:solidFill>
                  <a:srgbClr val="FFC000"/>
                </a:solidFill>
              </a:rPr>
              <a:t>Fourier Transform </a:t>
            </a:r>
            <a:r>
              <a:rPr lang="en-US" dirty="0" smtClean="0">
                <a:solidFill>
                  <a:schemeClr val="accent1">
                    <a:lumMod val="60000"/>
                    <a:lumOff val="40000"/>
                  </a:schemeClr>
                </a:solidFill>
              </a:rPr>
              <a:t>[</a:t>
            </a:r>
            <a:r>
              <a:rPr lang="en-US" dirty="0" err="1" smtClean="0">
                <a:solidFill>
                  <a:schemeClr val="accent1">
                    <a:lumMod val="60000"/>
                    <a:lumOff val="40000"/>
                  </a:schemeClr>
                </a:solidFill>
              </a:rPr>
              <a:t>Soler</a:t>
            </a:r>
            <a:r>
              <a:rPr lang="en-US" dirty="0" smtClean="0">
                <a:solidFill>
                  <a:schemeClr val="accent1">
                    <a:lumMod val="60000"/>
                    <a:lumOff val="40000"/>
                  </a:schemeClr>
                </a:solidFill>
              </a:rPr>
              <a:t> and </a:t>
            </a:r>
            <a:r>
              <a:rPr lang="en-US" dirty="0" err="1" smtClean="0">
                <a:solidFill>
                  <a:schemeClr val="accent1">
                    <a:lumMod val="60000"/>
                    <a:lumOff val="40000"/>
                  </a:schemeClr>
                </a:solidFill>
              </a:rPr>
              <a:t>Sillion</a:t>
            </a:r>
            <a:r>
              <a:rPr lang="en-US" dirty="0" smtClean="0">
                <a:solidFill>
                  <a:schemeClr val="accent1">
                    <a:lumMod val="60000"/>
                    <a:lumOff val="40000"/>
                  </a:schemeClr>
                </a:solidFill>
              </a:rPr>
              <a:t> ‘98]</a:t>
            </a:r>
          </a:p>
          <a:p>
            <a:pPr lvl="1">
              <a:defRPr/>
            </a:pPr>
            <a:r>
              <a:rPr lang="en-US" dirty="0" smtClean="0"/>
              <a:t>No self-shadowing</a:t>
            </a:r>
          </a:p>
          <a:p>
            <a:pPr>
              <a:defRPr/>
            </a:pPr>
            <a:endParaRPr lang="en-US" dirty="0" smtClean="0"/>
          </a:p>
          <a:p>
            <a:pPr>
              <a:defRPr/>
            </a:pPr>
            <a:endParaRPr lang="en-US" dirty="0"/>
          </a:p>
        </p:txBody>
      </p:sp>
      <p:pic>
        <p:nvPicPr>
          <p:cNvPr id="19459" name="Picture 3"/>
          <p:cNvPicPr>
            <a:picLocks noChangeAspect="1" noChangeArrowheads="1"/>
          </p:cNvPicPr>
          <p:nvPr/>
        </p:nvPicPr>
        <p:blipFill>
          <a:blip r:embed="rId3"/>
          <a:srcRect/>
          <a:stretch>
            <a:fillRect/>
          </a:stretch>
        </p:blipFill>
        <p:spPr bwMode="auto">
          <a:xfrm>
            <a:off x="6800850" y="2800350"/>
            <a:ext cx="2000250" cy="1452563"/>
          </a:xfrm>
          <a:prstGeom prst="rect">
            <a:avLst/>
          </a:prstGeom>
          <a:noFill/>
          <a:ln w="9525">
            <a:noFill/>
            <a:miter lim="800000"/>
            <a:headEnd/>
            <a:tailEnd/>
          </a:ln>
        </p:spPr>
      </p:pic>
      <p:pic>
        <p:nvPicPr>
          <p:cNvPr id="19460" name="Picture 4"/>
          <p:cNvPicPr>
            <a:picLocks noChangeAspect="1" noChangeArrowheads="1"/>
          </p:cNvPicPr>
          <p:nvPr/>
        </p:nvPicPr>
        <p:blipFill>
          <a:blip r:embed="rId4"/>
          <a:srcRect/>
          <a:stretch>
            <a:fillRect/>
          </a:stretch>
        </p:blipFill>
        <p:spPr bwMode="auto">
          <a:xfrm>
            <a:off x="6915150" y="800100"/>
            <a:ext cx="1981200" cy="1485900"/>
          </a:xfrm>
          <a:prstGeom prst="rect">
            <a:avLst/>
          </a:prstGeom>
          <a:noFill/>
          <a:ln w="9525">
            <a:noFill/>
            <a:miter lim="800000"/>
            <a:headEnd/>
            <a:tailEnd/>
          </a:ln>
        </p:spPr>
      </p:pic>
      <p:sp>
        <p:nvSpPr>
          <p:cNvPr id="19461" name="TextBox 5"/>
          <p:cNvSpPr txBox="1">
            <a:spLocks noChangeArrowheads="1"/>
          </p:cNvSpPr>
          <p:nvPr/>
        </p:nvSpPr>
        <p:spPr bwMode="auto">
          <a:xfrm>
            <a:off x="6743700" y="2171700"/>
            <a:ext cx="2325688" cy="369888"/>
          </a:xfrm>
          <a:prstGeom prst="rect">
            <a:avLst/>
          </a:prstGeom>
          <a:solidFill>
            <a:schemeClr val="tx1"/>
          </a:solidFill>
          <a:ln w="9525">
            <a:solidFill>
              <a:schemeClr val="bg1"/>
            </a:solidFill>
            <a:miter lim="800000"/>
            <a:headEnd/>
            <a:tailEnd/>
          </a:ln>
        </p:spPr>
        <p:txBody>
          <a:bodyPr wrap="none">
            <a:spAutoFit/>
          </a:bodyPr>
          <a:lstStyle/>
          <a:p>
            <a:r>
              <a:rPr lang="en-US">
                <a:solidFill>
                  <a:schemeClr val="bg1"/>
                </a:solidFill>
              </a:rPr>
              <a:t>[Assarsson et al. ‘03]</a:t>
            </a:r>
          </a:p>
        </p:txBody>
      </p:sp>
      <p:sp>
        <p:nvSpPr>
          <p:cNvPr id="19462" name="TextBox 6"/>
          <p:cNvSpPr txBox="1">
            <a:spLocks noChangeArrowheads="1"/>
          </p:cNvSpPr>
          <p:nvPr/>
        </p:nvSpPr>
        <p:spPr bwMode="auto">
          <a:xfrm>
            <a:off x="6515100" y="4030663"/>
            <a:ext cx="2582863" cy="369887"/>
          </a:xfrm>
          <a:prstGeom prst="rect">
            <a:avLst/>
          </a:prstGeom>
          <a:solidFill>
            <a:schemeClr val="tx1"/>
          </a:solidFill>
          <a:ln w="9525">
            <a:solidFill>
              <a:schemeClr val="bg1"/>
            </a:solidFill>
            <a:miter lim="800000"/>
            <a:headEnd/>
            <a:tailEnd/>
          </a:ln>
        </p:spPr>
        <p:txBody>
          <a:bodyPr wrap="none">
            <a:spAutoFit/>
          </a:bodyPr>
          <a:lstStyle/>
          <a:p>
            <a:r>
              <a:rPr lang="en-US">
                <a:solidFill>
                  <a:schemeClr val="bg1"/>
                </a:solidFill>
              </a:rPr>
              <a:t>[Guennebaud et al. ‘06]</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Related: </a:t>
            </a:r>
            <a:r>
              <a:rPr lang="en-US" dirty="0" err="1" smtClean="0"/>
              <a:t>Precompution</a:t>
            </a:r>
            <a:r>
              <a:rPr lang="en-US" dirty="0" smtClean="0"/>
              <a:t>/Simplification</a:t>
            </a:r>
            <a:endParaRPr lang="en-US" dirty="0"/>
          </a:p>
        </p:txBody>
      </p:sp>
      <p:sp>
        <p:nvSpPr>
          <p:cNvPr id="3" name="Content Placeholder 2"/>
          <p:cNvSpPr>
            <a:spLocks noGrp="1"/>
          </p:cNvSpPr>
          <p:nvPr>
            <p:ph idx="1"/>
          </p:nvPr>
        </p:nvSpPr>
        <p:spPr/>
        <p:txBody>
          <a:bodyPr/>
          <a:lstStyle/>
          <a:p>
            <a:pPr>
              <a:defRPr/>
            </a:pPr>
            <a:r>
              <a:rPr lang="en-US" dirty="0" smtClean="0">
                <a:solidFill>
                  <a:srgbClr val="FFC000"/>
                </a:solidFill>
              </a:rPr>
              <a:t>Static scenes</a:t>
            </a:r>
          </a:p>
          <a:p>
            <a:pPr lvl="1">
              <a:defRPr/>
            </a:pPr>
            <a:r>
              <a:rPr lang="en-US" dirty="0" err="1" smtClean="0"/>
              <a:t>Precomputed</a:t>
            </a:r>
            <a:r>
              <a:rPr lang="en-US" dirty="0" smtClean="0"/>
              <a:t> Radiance Transfer </a:t>
            </a:r>
            <a:br>
              <a:rPr lang="en-US" dirty="0" smtClean="0"/>
            </a:br>
            <a:r>
              <a:rPr lang="en-US" dirty="0" smtClean="0">
                <a:solidFill>
                  <a:schemeClr val="accent1">
                    <a:lumMod val="60000"/>
                    <a:lumOff val="40000"/>
                  </a:schemeClr>
                </a:solidFill>
              </a:rPr>
              <a:t>[Sloan et al. ’02, Ng et al. ‘03], …</a:t>
            </a:r>
          </a:p>
          <a:p>
            <a:pPr>
              <a:defRPr/>
            </a:pPr>
            <a:endParaRPr lang="en-US" dirty="0" smtClean="0"/>
          </a:p>
          <a:p>
            <a:pPr>
              <a:defRPr/>
            </a:pPr>
            <a:r>
              <a:rPr lang="en-US" dirty="0" smtClean="0">
                <a:solidFill>
                  <a:srgbClr val="FFC000"/>
                </a:solidFill>
              </a:rPr>
              <a:t>Semi-dynamic scenes</a:t>
            </a:r>
          </a:p>
          <a:p>
            <a:pPr lvl="1">
              <a:defRPr/>
            </a:pPr>
            <a:r>
              <a:rPr lang="en-US" dirty="0" smtClean="0"/>
              <a:t>Animated characters </a:t>
            </a:r>
            <a:br>
              <a:rPr lang="en-US" dirty="0" smtClean="0"/>
            </a:br>
            <a:r>
              <a:rPr lang="en-US" dirty="0" smtClean="0">
                <a:solidFill>
                  <a:schemeClr val="accent1">
                    <a:lumMod val="60000"/>
                    <a:lumOff val="40000"/>
                  </a:schemeClr>
                </a:solidFill>
              </a:rPr>
              <a:t>[</a:t>
            </a:r>
            <a:r>
              <a:rPr lang="en-US" dirty="0" err="1" smtClean="0">
                <a:solidFill>
                  <a:schemeClr val="accent1">
                    <a:lumMod val="60000"/>
                    <a:lumOff val="40000"/>
                  </a:schemeClr>
                </a:solidFill>
              </a:rPr>
              <a:t>Kautz</a:t>
            </a:r>
            <a:r>
              <a:rPr lang="en-US" dirty="0" smtClean="0">
                <a:solidFill>
                  <a:schemeClr val="accent1">
                    <a:lumMod val="60000"/>
                    <a:lumOff val="40000"/>
                  </a:schemeClr>
                </a:solidFill>
              </a:rPr>
              <a:t> et al. ’04, </a:t>
            </a:r>
            <a:r>
              <a:rPr lang="en-US" dirty="0" err="1" smtClean="0">
                <a:solidFill>
                  <a:schemeClr val="accent1">
                    <a:lumMod val="60000"/>
                    <a:lumOff val="40000"/>
                  </a:schemeClr>
                </a:solidFill>
              </a:rPr>
              <a:t>Ren</a:t>
            </a:r>
            <a:r>
              <a:rPr lang="en-US" dirty="0" smtClean="0">
                <a:solidFill>
                  <a:schemeClr val="accent1">
                    <a:lumMod val="60000"/>
                    <a:lumOff val="40000"/>
                  </a:schemeClr>
                </a:solidFill>
              </a:rPr>
              <a:t> et al. ‘06] </a:t>
            </a:r>
          </a:p>
          <a:p>
            <a:pPr lvl="1">
              <a:defRPr/>
            </a:pPr>
            <a:r>
              <a:rPr lang="en-US" dirty="0" smtClean="0"/>
              <a:t>Moving rigid bodies </a:t>
            </a:r>
            <a:r>
              <a:rPr lang="en-US" dirty="0" smtClean="0">
                <a:solidFill>
                  <a:schemeClr val="accent1">
                    <a:lumMod val="60000"/>
                    <a:lumOff val="40000"/>
                  </a:schemeClr>
                </a:solidFill>
              </a:rPr>
              <a:t>[Zhou et al. ’05]</a:t>
            </a:r>
          </a:p>
          <a:p>
            <a:pPr>
              <a:defRPr/>
            </a:pPr>
            <a:endParaRPr lang="en-US" dirty="0" smtClean="0"/>
          </a:p>
          <a:p>
            <a:pPr>
              <a:defRPr/>
            </a:pPr>
            <a:r>
              <a:rPr lang="en-US" dirty="0" smtClean="0">
                <a:solidFill>
                  <a:srgbClr val="FFC000"/>
                </a:solidFill>
              </a:rPr>
              <a:t>Fully dynamic scenes not supported</a:t>
            </a:r>
          </a:p>
          <a:p>
            <a:pPr>
              <a:defRPr/>
            </a:pPr>
            <a:endParaRPr lang="en-US" dirty="0" smtClean="0"/>
          </a:p>
          <a:p>
            <a:pPr>
              <a:defRPr/>
            </a:pPr>
            <a:endParaRPr lang="en-US" dirty="0"/>
          </a:p>
        </p:txBody>
      </p:sp>
      <p:pic>
        <p:nvPicPr>
          <p:cNvPr id="17411" name="Picture 2"/>
          <p:cNvPicPr>
            <a:picLocks noChangeAspect="1" noChangeArrowheads="1"/>
          </p:cNvPicPr>
          <p:nvPr/>
        </p:nvPicPr>
        <p:blipFill>
          <a:blip r:embed="rId3"/>
          <a:srcRect/>
          <a:stretch>
            <a:fillRect/>
          </a:stretch>
        </p:blipFill>
        <p:spPr bwMode="auto">
          <a:xfrm>
            <a:off x="6629400" y="1028700"/>
            <a:ext cx="1846263" cy="1657350"/>
          </a:xfrm>
          <a:prstGeom prst="rect">
            <a:avLst/>
          </a:prstGeom>
          <a:noFill/>
          <a:ln w="9525">
            <a:noFill/>
            <a:miter lim="800000"/>
            <a:headEnd/>
            <a:tailEnd/>
          </a:ln>
        </p:spPr>
      </p:pic>
      <p:pic>
        <p:nvPicPr>
          <p:cNvPr id="17412" name="Picture 3"/>
          <p:cNvPicPr>
            <a:picLocks noChangeAspect="1" noChangeArrowheads="1"/>
          </p:cNvPicPr>
          <p:nvPr/>
        </p:nvPicPr>
        <p:blipFill>
          <a:blip r:embed="rId4"/>
          <a:srcRect/>
          <a:stretch>
            <a:fillRect/>
          </a:stretch>
        </p:blipFill>
        <p:spPr bwMode="auto">
          <a:xfrm>
            <a:off x="6648450" y="3429000"/>
            <a:ext cx="1866900" cy="1400175"/>
          </a:xfrm>
          <a:prstGeom prst="rect">
            <a:avLst/>
          </a:prstGeom>
          <a:noFill/>
          <a:ln w="9525">
            <a:noFill/>
            <a:miter lim="800000"/>
            <a:headEnd/>
            <a:tailEnd/>
          </a:ln>
        </p:spPr>
      </p:pic>
      <p:sp>
        <p:nvSpPr>
          <p:cNvPr id="17413" name="TextBox 5"/>
          <p:cNvSpPr txBox="1">
            <a:spLocks noChangeArrowheads="1"/>
          </p:cNvSpPr>
          <p:nvPr/>
        </p:nvSpPr>
        <p:spPr bwMode="auto">
          <a:xfrm>
            <a:off x="7027863" y="2400300"/>
            <a:ext cx="1544637" cy="369888"/>
          </a:xfrm>
          <a:prstGeom prst="rect">
            <a:avLst/>
          </a:prstGeom>
          <a:solidFill>
            <a:schemeClr val="tx1"/>
          </a:solidFill>
          <a:ln w="9525">
            <a:solidFill>
              <a:schemeClr val="bg1"/>
            </a:solidFill>
            <a:miter lim="800000"/>
            <a:headEnd/>
            <a:tailEnd/>
          </a:ln>
        </p:spPr>
        <p:txBody>
          <a:bodyPr wrap="none">
            <a:spAutoFit/>
          </a:bodyPr>
          <a:lstStyle/>
          <a:p>
            <a:r>
              <a:rPr lang="en-US">
                <a:solidFill>
                  <a:schemeClr val="bg1"/>
                </a:solidFill>
              </a:rPr>
              <a:t>[Ng et al. ‘03]</a:t>
            </a:r>
          </a:p>
        </p:txBody>
      </p:sp>
      <p:sp>
        <p:nvSpPr>
          <p:cNvPr id="17414" name="TextBox 6"/>
          <p:cNvSpPr txBox="1">
            <a:spLocks noChangeArrowheads="1"/>
          </p:cNvSpPr>
          <p:nvPr/>
        </p:nvSpPr>
        <p:spPr bwMode="auto">
          <a:xfrm>
            <a:off x="6911975" y="4629150"/>
            <a:ext cx="1671638" cy="369888"/>
          </a:xfrm>
          <a:prstGeom prst="rect">
            <a:avLst/>
          </a:prstGeom>
          <a:solidFill>
            <a:schemeClr val="tx1"/>
          </a:solidFill>
          <a:ln w="9525">
            <a:solidFill>
              <a:schemeClr val="bg1"/>
            </a:solidFill>
            <a:miter lim="800000"/>
            <a:headEnd/>
            <a:tailEnd/>
          </a:ln>
        </p:spPr>
        <p:txBody>
          <a:bodyPr wrap="none">
            <a:spAutoFit/>
          </a:bodyPr>
          <a:lstStyle/>
          <a:p>
            <a:r>
              <a:rPr lang="en-US">
                <a:solidFill>
                  <a:schemeClr val="bg1"/>
                </a:solidFill>
              </a:rPr>
              <a:t>[Ren et al. ’06]</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Background: Soft Shadows</a:t>
            </a:r>
            <a:endParaRPr lang="en-US" dirty="0"/>
          </a:p>
        </p:txBody>
      </p:sp>
      <p:cxnSp>
        <p:nvCxnSpPr>
          <p:cNvPr id="4" name="Straight Connector 3"/>
          <p:cNvCxnSpPr/>
          <p:nvPr/>
        </p:nvCxnSpPr>
        <p:spPr>
          <a:xfrm>
            <a:off x="2095500" y="3367088"/>
            <a:ext cx="8382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608563" y="2110820"/>
            <a:ext cx="914400" cy="1588"/>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 name="Straight Connector 5"/>
          <p:cNvCxnSpPr>
            <a:endCxn id="9" idx="0"/>
          </p:cNvCxnSpPr>
          <p:nvPr/>
        </p:nvCxnSpPr>
        <p:spPr>
          <a:xfrm rot="16200000" flipH="1">
            <a:off x="717550" y="3001963"/>
            <a:ext cx="1943100" cy="1619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9" idx="0"/>
          </p:cNvCxnSpPr>
          <p:nvPr/>
        </p:nvCxnSpPr>
        <p:spPr>
          <a:xfrm rot="5400000" flipH="1" flipV="1">
            <a:off x="1174750" y="2706688"/>
            <a:ext cx="1943100" cy="7524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855787" y="4054476"/>
            <a:ext cx="514350" cy="57150"/>
          </a:xfrm>
          <a:prstGeom prst="rect">
            <a:avLst/>
          </a:prstGeom>
          <a:gradFill>
            <a:gsLst>
              <a:gs pos="0">
                <a:schemeClr val="tx1"/>
              </a:gs>
              <a:gs pos="100000">
                <a:schemeClr val="bg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1684337" y="4054476"/>
            <a:ext cx="171450" cy="571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2370137" y="4054476"/>
            <a:ext cx="171450" cy="57150"/>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4857" name="TextBox 13"/>
          <p:cNvSpPr txBox="1">
            <a:spLocks noChangeArrowheads="1"/>
          </p:cNvSpPr>
          <p:nvPr/>
        </p:nvSpPr>
        <p:spPr bwMode="auto">
          <a:xfrm>
            <a:off x="1725612" y="4454526"/>
            <a:ext cx="774700" cy="368300"/>
          </a:xfrm>
          <a:prstGeom prst="rect">
            <a:avLst/>
          </a:prstGeom>
          <a:noFill/>
          <a:ln w="9525">
            <a:noFill/>
            <a:miter lim="800000"/>
            <a:headEnd/>
            <a:tailEnd/>
          </a:ln>
        </p:spPr>
        <p:txBody>
          <a:bodyPr wrap="none">
            <a:spAutoFit/>
          </a:bodyPr>
          <a:lstStyle/>
          <a:p>
            <a:r>
              <a:rPr lang="en-US"/>
              <a:t>100%</a:t>
            </a:r>
          </a:p>
        </p:txBody>
      </p:sp>
      <p:cxnSp>
        <p:nvCxnSpPr>
          <p:cNvPr id="15" name="Straight Connector 14"/>
          <p:cNvCxnSpPr/>
          <p:nvPr/>
        </p:nvCxnSpPr>
        <p:spPr>
          <a:xfrm>
            <a:off x="4411662" y="3352801"/>
            <a:ext cx="838200" cy="15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924482" y="2096056"/>
            <a:ext cx="914400" cy="1588"/>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a:endCxn id="19" idx="0"/>
          </p:cNvCxnSpPr>
          <p:nvPr/>
        </p:nvCxnSpPr>
        <p:spPr>
          <a:xfrm rot="16200000" flipH="1">
            <a:off x="3205163" y="2814638"/>
            <a:ext cx="1943100" cy="504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9" idx="0"/>
          </p:cNvCxnSpPr>
          <p:nvPr/>
        </p:nvCxnSpPr>
        <p:spPr>
          <a:xfrm rot="5400000" flipH="1" flipV="1">
            <a:off x="3662363" y="2862263"/>
            <a:ext cx="1943100" cy="4095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171950" y="4038601"/>
            <a:ext cx="514350" cy="57150"/>
          </a:xfrm>
          <a:prstGeom prst="rect">
            <a:avLst/>
          </a:prstGeom>
          <a:gradFill>
            <a:gsLst>
              <a:gs pos="0">
                <a:schemeClr val="tx1"/>
              </a:gs>
              <a:gs pos="100000">
                <a:schemeClr val="bg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Rectangle 19"/>
          <p:cNvSpPr/>
          <p:nvPr/>
        </p:nvSpPr>
        <p:spPr>
          <a:xfrm>
            <a:off x="4000500" y="4038601"/>
            <a:ext cx="171450" cy="571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ectangle 20"/>
          <p:cNvSpPr/>
          <p:nvPr/>
        </p:nvSpPr>
        <p:spPr>
          <a:xfrm>
            <a:off x="4686300" y="4038601"/>
            <a:ext cx="171450" cy="57150"/>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4865" name="TextBox 24"/>
          <p:cNvSpPr txBox="1">
            <a:spLocks noChangeArrowheads="1"/>
          </p:cNvSpPr>
          <p:nvPr/>
        </p:nvSpPr>
        <p:spPr bwMode="auto">
          <a:xfrm>
            <a:off x="4130675" y="4438651"/>
            <a:ext cx="646112" cy="369887"/>
          </a:xfrm>
          <a:prstGeom prst="rect">
            <a:avLst/>
          </a:prstGeom>
          <a:noFill/>
          <a:ln w="9525">
            <a:noFill/>
            <a:miter lim="800000"/>
            <a:headEnd/>
            <a:tailEnd/>
          </a:ln>
        </p:spPr>
        <p:txBody>
          <a:bodyPr wrap="none">
            <a:spAutoFit/>
          </a:bodyPr>
          <a:lstStyle/>
          <a:p>
            <a:r>
              <a:rPr lang="en-US"/>
              <a:t>50%</a:t>
            </a:r>
          </a:p>
        </p:txBody>
      </p:sp>
      <p:cxnSp>
        <p:nvCxnSpPr>
          <p:cNvPr id="26" name="Straight Connector 25"/>
          <p:cNvCxnSpPr/>
          <p:nvPr/>
        </p:nvCxnSpPr>
        <p:spPr>
          <a:xfrm>
            <a:off x="6934200" y="3352801"/>
            <a:ext cx="838200" cy="15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447020" y="2096056"/>
            <a:ext cx="914400" cy="1588"/>
          </a:xfrm>
          <a:prstGeom prst="line">
            <a:avLst/>
          </a:prstGeom>
          <a:ln w="38100">
            <a:solidFill>
              <a:srgbClr val="FFFF00"/>
            </a:solidFill>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a:endCxn id="32" idx="0"/>
          </p:cNvCxnSpPr>
          <p:nvPr/>
        </p:nvCxnSpPr>
        <p:spPr>
          <a:xfrm rot="16200000" flipH="1">
            <a:off x="5899151" y="2643188"/>
            <a:ext cx="1943100" cy="8477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32" idx="0"/>
          </p:cNvCxnSpPr>
          <p:nvPr/>
        </p:nvCxnSpPr>
        <p:spPr>
          <a:xfrm rot="5400000" flipH="1" flipV="1">
            <a:off x="6356351" y="3033713"/>
            <a:ext cx="1943100" cy="66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694488" y="4038601"/>
            <a:ext cx="514350" cy="57150"/>
          </a:xfrm>
          <a:prstGeom prst="rect">
            <a:avLst/>
          </a:prstGeom>
          <a:gradFill>
            <a:gsLst>
              <a:gs pos="0">
                <a:schemeClr val="tx1"/>
              </a:gs>
              <a:gs pos="100000">
                <a:schemeClr val="bg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6523038" y="4038601"/>
            <a:ext cx="171450" cy="571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p:cNvSpPr/>
          <p:nvPr/>
        </p:nvSpPr>
        <p:spPr>
          <a:xfrm>
            <a:off x="7208838" y="4038601"/>
            <a:ext cx="171450" cy="57150"/>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4873" name="TextBox 35"/>
          <p:cNvSpPr txBox="1">
            <a:spLocks noChangeArrowheads="1"/>
          </p:cNvSpPr>
          <p:nvPr/>
        </p:nvSpPr>
        <p:spPr bwMode="auto">
          <a:xfrm>
            <a:off x="6686550" y="4438651"/>
            <a:ext cx="517525" cy="369887"/>
          </a:xfrm>
          <a:prstGeom prst="rect">
            <a:avLst/>
          </a:prstGeom>
          <a:noFill/>
          <a:ln w="9525">
            <a:noFill/>
            <a:miter lim="800000"/>
            <a:headEnd/>
            <a:tailEnd/>
          </a:ln>
        </p:spPr>
        <p:txBody>
          <a:bodyPr wrap="none">
            <a:spAutoFit/>
          </a:bodyPr>
          <a:lstStyle/>
          <a:p>
            <a:r>
              <a:rPr lang="en-US"/>
              <a:t>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PII_Slides">
  <a:themeElements>
    <a:clrScheme name="MPII_Slid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MPII_Slid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PII_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PII_Slid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PII_Slid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PII_Slid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PII_Slid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PII_Slid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PII_Slid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PII_Slid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PII_Slid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PII_Slid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PII_Slid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PII_Slid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10667</TotalTime>
  <Words>5002</Words>
  <Application>Microsoft PowerPoint</Application>
  <PresentationFormat>On-screen Show (4:3)</PresentationFormat>
  <Paragraphs>868</Paragraphs>
  <Slides>69</Slides>
  <Notes>69</Notes>
  <HiddenSlides>0</HiddenSlides>
  <MMClips>2</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69</vt:i4>
      </vt:variant>
    </vt:vector>
  </HeadingPairs>
  <TitlesOfParts>
    <vt:vector size="71" baseType="lpstr">
      <vt:lpstr>MPII_Slides</vt:lpstr>
      <vt:lpstr>Equation</vt:lpstr>
      <vt:lpstr>Real-Time, All-Frequency Shadows in Dynamic Scenes</vt:lpstr>
      <vt:lpstr>Slide 2</vt:lpstr>
      <vt:lpstr>Slide 3</vt:lpstr>
      <vt:lpstr>Slide 4</vt:lpstr>
      <vt:lpstr>Slide 5</vt:lpstr>
      <vt:lpstr>Slide 6</vt:lpstr>
      <vt:lpstr>Related Work: Soft Shadows</vt:lpstr>
      <vt:lpstr>Related: Precompution/Simplification</vt:lpstr>
      <vt:lpstr>Background: Soft Shadows</vt:lpstr>
      <vt:lpstr>Background: Shadow Mapping</vt:lpstr>
      <vt:lpstr>Background: Shadow Mapping</vt:lpstr>
      <vt:lpstr>Background: Shadow Mapping</vt:lpstr>
      <vt:lpstr>Background: Shadow Mapping</vt:lpstr>
      <vt:lpstr>Background: Shadow Mapping</vt:lpstr>
      <vt:lpstr>Background: Shadow Map Filtering</vt:lpstr>
      <vt:lpstr>Background: Shadow Map Filtering</vt:lpstr>
      <vt:lpstr>Background: Shadow Map Filtering</vt:lpstr>
      <vt:lpstr>Overview</vt:lpstr>
      <vt:lpstr>Overview</vt:lpstr>
      <vt:lpstr>Overview</vt:lpstr>
      <vt:lpstr>Overview</vt:lpstr>
      <vt:lpstr>Overview</vt:lpstr>
      <vt:lpstr>Overview</vt:lpstr>
      <vt:lpstr>Shadow Map Filtering</vt:lpstr>
      <vt:lpstr>Shadow Map Filtering</vt:lpstr>
      <vt:lpstr>Convolution Shadow Maps [Annen et al. 07]</vt:lpstr>
      <vt:lpstr>Convolution Shadow Maps [Annen et al. 07]</vt:lpstr>
      <vt:lpstr>Convolution Shadow Maps [Annen et al. 07]</vt:lpstr>
      <vt:lpstr>Convolution Shadow Maps [Annen et al. 07]</vt:lpstr>
      <vt:lpstr>Convolution Shadow Maps [Annen et al. 07]</vt:lpstr>
      <vt:lpstr>Convolution Shadow Maps [Annen et al. 07]</vt:lpstr>
      <vt:lpstr>Convolution Shadow Maps [Annen et al. 07]</vt:lpstr>
      <vt:lpstr>Convolution Shadow Maps [Annen et al. 07]</vt:lpstr>
      <vt:lpstr>Convolution Shadow Maps [Annen et al. 07]</vt:lpstr>
      <vt:lpstr>Convolution Shadow Maps [Annen et al. 07]</vt:lpstr>
      <vt:lpstr>Overview</vt:lpstr>
      <vt:lpstr>Average Blocker Depth</vt:lpstr>
      <vt:lpstr>Average Blocker Depth</vt:lpstr>
      <vt:lpstr>Average Blocker Depth</vt:lpstr>
      <vt:lpstr>Average Blocker Depth</vt:lpstr>
      <vt:lpstr>Average Blocker Depth</vt:lpstr>
      <vt:lpstr>Average Blocker Depth</vt:lpstr>
      <vt:lpstr>Average Blocker Depth</vt:lpstr>
      <vt:lpstr>Average Blocker Depth</vt:lpstr>
      <vt:lpstr>Average Blocker Depth</vt:lpstr>
      <vt:lpstr>Average Blocker Depth</vt:lpstr>
      <vt:lpstr>Average Blocker Depth</vt:lpstr>
      <vt:lpstr>Average Blocker Depth</vt:lpstr>
      <vt:lpstr>Average Blocker Depth</vt:lpstr>
      <vt:lpstr>Average Blocker Depth</vt:lpstr>
      <vt:lpstr>Summary</vt:lpstr>
      <vt:lpstr>Summary</vt:lpstr>
      <vt:lpstr>Efficient Filtering</vt:lpstr>
      <vt:lpstr>Efficient Filtering</vt:lpstr>
      <vt:lpstr>Slide 55</vt:lpstr>
      <vt:lpstr>Slide 56</vt:lpstr>
      <vt:lpstr>Complex Illumination</vt:lpstr>
      <vt:lpstr>Complex Illumination</vt:lpstr>
      <vt:lpstr>Complex illumination</vt:lpstr>
      <vt:lpstr>Complex illumination</vt:lpstr>
      <vt:lpstr>Results</vt:lpstr>
      <vt:lpstr>Slide 62</vt:lpstr>
      <vt:lpstr>Slide 63</vt:lpstr>
      <vt:lpstr>Summed-Area Tables vs. Mipmapping</vt:lpstr>
      <vt:lpstr>Summed-Area Tables vs. Mipmapping</vt:lpstr>
      <vt:lpstr>More Results</vt:lpstr>
      <vt:lpstr>Conclusion and Summary </vt:lpstr>
      <vt:lpstr>Future Work</vt:lpstr>
      <vt:lpstr>Acknowledgements</vt:lpstr>
    </vt:vector>
  </TitlesOfParts>
  <Company>MPII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Zhao Dong</dc:creator>
  <cp:lastModifiedBy>Tom Mertens</cp:lastModifiedBy>
  <cp:revision>745</cp:revision>
  <dcterms:created xsi:type="dcterms:W3CDTF">2008-07-04T12:50:11Z</dcterms:created>
  <dcterms:modified xsi:type="dcterms:W3CDTF">2008-08-22T07:59:06Z</dcterms:modified>
</cp:coreProperties>
</file>